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85" r:id="rId1"/>
  </p:sldMasterIdLst>
  <p:notesMasterIdLst>
    <p:notesMasterId r:id="rId64"/>
  </p:notesMasterIdLst>
  <p:handoutMasterIdLst>
    <p:handoutMasterId r:id="rId65"/>
  </p:handoutMasterIdLst>
  <p:sldIdLst>
    <p:sldId id="256" r:id="rId2"/>
    <p:sldId id="631" r:id="rId3"/>
    <p:sldId id="591" r:id="rId4"/>
    <p:sldId id="600" r:id="rId5"/>
    <p:sldId id="601" r:id="rId6"/>
    <p:sldId id="602" r:id="rId7"/>
    <p:sldId id="603" r:id="rId8"/>
    <p:sldId id="611" r:id="rId9"/>
    <p:sldId id="604" r:id="rId10"/>
    <p:sldId id="605" r:id="rId11"/>
    <p:sldId id="612" r:id="rId12"/>
    <p:sldId id="632" r:id="rId13"/>
    <p:sldId id="608" r:id="rId14"/>
    <p:sldId id="610" r:id="rId15"/>
    <p:sldId id="668" r:id="rId16"/>
    <p:sldId id="669" r:id="rId17"/>
    <p:sldId id="670" r:id="rId18"/>
    <p:sldId id="633" r:id="rId19"/>
    <p:sldId id="616" r:id="rId20"/>
    <p:sldId id="617" r:id="rId21"/>
    <p:sldId id="618" r:id="rId22"/>
    <p:sldId id="619" r:id="rId23"/>
    <p:sldId id="620" r:id="rId24"/>
    <p:sldId id="621" r:id="rId25"/>
    <p:sldId id="622" r:id="rId26"/>
    <p:sldId id="623" r:id="rId27"/>
    <p:sldId id="624" r:id="rId28"/>
    <p:sldId id="634" r:id="rId29"/>
    <p:sldId id="625" r:id="rId30"/>
    <p:sldId id="626" r:id="rId31"/>
    <p:sldId id="627" r:id="rId32"/>
    <p:sldId id="628" r:id="rId33"/>
    <p:sldId id="629" r:id="rId34"/>
    <p:sldId id="635" r:id="rId35"/>
    <p:sldId id="636" r:id="rId36"/>
    <p:sldId id="638" r:id="rId37"/>
    <p:sldId id="639" r:id="rId38"/>
    <p:sldId id="640" r:id="rId39"/>
    <p:sldId id="667" r:id="rId40"/>
    <p:sldId id="642" r:id="rId41"/>
    <p:sldId id="644" r:id="rId42"/>
    <p:sldId id="645" r:id="rId43"/>
    <p:sldId id="646" r:id="rId44"/>
    <p:sldId id="647" r:id="rId45"/>
    <p:sldId id="648" r:id="rId46"/>
    <p:sldId id="649" r:id="rId47"/>
    <p:sldId id="650" r:id="rId48"/>
    <p:sldId id="651" r:id="rId49"/>
    <p:sldId id="652" r:id="rId50"/>
    <p:sldId id="653" r:id="rId51"/>
    <p:sldId id="654" r:id="rId52"/>
    <p:sldId id="655" r:id="rId53"/>
    <p:sldId id="656" r:id="rId54"/>
    <p:sldId id="662" r:id="rId55"/>
    <p:sldId id="657" r:id="rId56"/>
    <p:sldId id="658" r:id="rId57"/>
    <p:sldId id="663" r:id="rId58"/>
    <p:sldId id="664" r:id="rId59"/>
    <p:sldId id="665" r:id="rId60"/>
    <p:sldId id="661" r:id="rId61"/>
    <p:sldId id="666" r:id="rId62"/>
    <p:sldId id="630" r:id="rId63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784C"/>
    <a:srgbClr val="3366FF"/>
    <a:srgbClr val="0000CC"/>
    <a:srgbClr val="A41C55"/>
    <a:srgbClr val="FF0000"/>
    <a:srgbClr val="B70039"/>
    <a:srgbClr val="F07B8B"/>
    <a:srgbClr val="EA8892"/>
    <a:srgbClr val="C0504D"/>
    <a:srgbClr val="E877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73" autoAdjust="0"/>
    <p:restoredTop sz="94731" autoAdjust="0"/>
  </p:normalViewPr>
  <p:slideViewPr>
    <p:cSldViewPr>
      <p:cViewPr varScale="1">
        <p:scale>
          <a:sx n="124" d="100"/>
          <a:sy n="124" d="100"/>
        </p:scale>
        <p:origin x="1747" y="106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688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37E5C3E8-0032-4B7D-B0C5-83864D2ED3EF}" type="datetimeFigureOut">
              <a:rPr lang="ko-KR" altLang="en-US"/>
              <a:pPr>
                <a:defRPr/>
              </a:pPr>
              <a:t>2021-08-03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B38D9440-047E-454E-AC7D-91B27BB8BE12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74987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A46A8634-AFF6-478F-9A58-CA1CAE7517FF}" type="datetimeFigureOut">
              <a:rPr lang="ko-KR" altLang="en-US"/>
              <a:pPr>
                <a:defRPr/>
              </a:pPr>
              <a:t>2021-08-03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CDDBA4-D176-4271-8675-19192E4269A7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7926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374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F8BA652C-A0FD-4330-9FAC-5C9837AE8C79}" type="slidenum">
              <a:rPr kumimoji="0" lang="ko-KR" altLang="en-US" sz="1200"/>
              <a:pPr/>
              <a:t>3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65808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0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F9C905FB-CD65-4C5A-AF15-2FCD5BF8011E}" type="slidenum">
              <a:rPr kumimoji="0" lang="ko-KR" altLang="en-US" sz="1200"/>
              <a:pPr/>
              <a:t>16</a:t>
            </a:fld>
            <a:endParaRPr kumimoji="0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076126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0" y="5770271"/>
            <a:ext cx="9153526" cy="1103313"/>
          </a:xfrm>
          <a:prstGeom prst="rect">
            <a:avLst/>
          </a:prstGeom>
          <a:solidFill>
            <a:schemeClr val="accent3">
              <a:lumMod val="5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536" y="5914301"/>
            <a:ext cx="5544616" cy="838200"/>
          </a:xfrm>
        </p:spPr>
        <p:txBody>
          <a:bodyPr lIns="0"/>
          <a:lstStyle>
            <a:lvl1pPr marL="0" indent="0" algn="l">
              <a:defRPr sz="2800" b="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r="16362"/>
          <a:stretch/>
        </p:blipFill>
        <p:spPr>
          <a:xfrm>
            <a:off x="7164288" y="188640"/>
            <a:ext cx="1800200" cy="1551644"/>
          </a:xfrm>
          <a:prstGeom prst="rect">
            <a:avLst/>
          </a:prstGeom>
        </p:spPr>
      </p:pic>
      <p:pic>
        <p:nvPicPr>
          <p:cNvPr id="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6E9C0C3-DF79-40FB-A31D-9EBCBA42CD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675" y="2492896"/>
            <a:ext cx="5455124" cy="266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5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dirty="0">
                <a:solidFill>
                  <a:srgbClr val="4F784C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dirty="0">
              <a:solidFill>
                <a:srgbClr val="4F784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38100">
            <a:solidFill>
              <a:schemeClr val="accent3">
                <a:lumMod val="50000"/>
              </a:schemeClr>
            </a:solidFill>
            <a:prstDash val="solid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3">
                  <a:lumMod val="50000"/>
                </a:schemeClr>
              </a:buClr>
              <a:buSzTx/>
              <a:buFont typeface="Wingdings" pitchFamily="2" charset="2"/>
              <a:buChar char="v"/>
              <a:tabLst/>
              <a:defRPr sz="2400"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99193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  <a:lvl4pPr marL="1076325" indent="-180975">
              <a:buFont typeface="Arial" pitchFamily="34" charset="0"/>
              <a:buChar char="−"/>
              <a:defRPr sz="1600" b="0">
                <a:latin typeface="맑은 고딕" pitchFamily="50" charset="-127"/>
                <a:ea typeface="맑은 고딕" pitchFamily="50" charset="-127"/>
              </a:defRPr>
            </a:lvl4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F784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37E15B-5EF1-4CF3-990F-E067222BD1E2}"/>
              </a:ext>
            </a:extLst>
          </p:cNvPr>
          <p:cNvCxnSpPr/>
          <p:nvPr userDrawn="1"/>
        </p:nvCxnSpPr>
        <p:spPr>
          <a:xfrm>
            <a:off x="0" y="764704"/>
            <a:ext cx="9144000" cy="0"/>
          </a:xfrm>
          <a:prstGeom prst="line">
            <a:avLst/>
          </a:prstGeom>
          <a:ln w="476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951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2015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endParaRPr lang="en-US" altLang="ko-KR" dirty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5" r:id="rId1"/>
    <p:sldLayoutId id="2147484576" r:id="rId2"/>
    <p:sldLayoutId id="2147484574" r:id="rId3"/>
    <p:sldLayoutId id="2147484591" r:id="rId4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kern="1200">
          <a:solidFill>
            <a:srgbClr val="4F784C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200"/>
        </a:spcAft>
        <a:buClr>
          <a:schemeClr val="accent3">
            <a:lumMod val="50000"/>
          </a:schemeClr>
        </a:buClr>
        <a:buFont typeface="Wingdings" panose="05000000000000000000" pitchFamily="2" charset="2"/>
        <a:buChar char="v"/>
        <a:defRPr sz="24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ea"/>
          <a:ea typeface="+mn-ea"/>
          <a:cs typeface="+mn-cs"/>
        </a:defRPr>
      </a:lvl2pPr>
      <a:lvl3pPr marL="809625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ed-rllue3UrLs6Lv1EPjhs0Ox2TifXxL5agtXS9zeFoLyXuA/viewform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제목 5"/>
          <p:cNvSpPr>
            <a:spLocks noGrp="1"/>
          </p:cNvSpPr>
          <p:nvPr>
            <p:ph type="ctrTitle"/>
          </p:nvPr>
        </p:nvSpPr>
        <p:spPr>
          <a:xfrm>
            <a:off x="179512" y="5831160"/>
            <a:ext cx="7666284" cy="838200"/>
          </a:xfrm>
        </p:spPr>
        <p:txBody>
          <a:bodyPr/>
          <a:lstStyle/>
          <a:p>
            <a:pPr algn="just" eaLnBrk="1" hangingPunct="1"/>
            <a:r>
              <a:rPr lang="en-US" altLang="ko-KR" sz="3200" dirty="0"/>
              <a:t>Chapter 01 </a:t>
            </a:r>
            <a:r>
              <a:rPr lang="ko-KR" altLang="en-US" sz="3200" dirty="0"/>
              <a:t>자료구조 소개</a:t>
            </a:r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진수의 표현</a:t>
            </a:r>
            <a:endParaRPr lang="en-US" altLang="ko-KR" dirty="0"/>
          </a:p>
          <a:p>
            <a:pPr lvl="1"/>
            <a:r>
              <a:rPr lang="ko-KR" altLang="en-US" dirty="0"/>
              <a:t>존</a:t>
            </a:r>
            <a:r>
              <a:rPr lang="en-US" altLang="ko-KR" baseline="30000" dirty="0"/>
              <a:t>Zone</a:t>
            </a:r>
            <a:r>
              <a:rPr lang="en-US" altLang="ko-KR" dirty="0"/>
              <a:t> </a:t>
            </a:r>
            <a:r>
              <a:rPr lang="ko-KR" altLang="en-US" dirty="0"/>
              <a:t>형식의 표현</a:t>
            </a:r>
            <a:endParaRPr lang="en-US" altLang="ko-KR" dirty="0"/>
          </a:p>
          <a:p>
            <a:pPr lvl="2"/>
            <a:r>
              <a:rPr lang="en-US" altLang="ko-KR" dirty="0"/>
              <a:t>10</a:t>
            </a:r>
            <a:r>
              <a:rPr lang="ko-KR" altLang="en-US" dirty="0"/>
              <a:t>진수 한 자리를 표현하기 위해서 </a:t>
            </a:r>
            <a:r>
              <a:rPr lang="en-US" altLang="ko-KR" dirty="0"/>
              <a:t>1</a:t>
            </a:r>
            <a:r>
              <a:rPr lang="ko-KR" altLang="en-US" dirty="0"/>
              <a:t>바이트</a:t>
            </a:r>
            <a:r>
              <a:rPr lang="en-US" altLang="ko-KR" dirty="0"/>
              <a:t>(8</a:t>
            </a:r>
            <a:r>
              <a:rPr lang="ko-KR" altLang="en-US" dirty="0"/>
              <a:t>비트</a:t>
            </a:r>
            <a:r>
              <a:rPr lang="en-US" altLang="ko-KR" dirty="0"/>
              <a:t>)</a:t>
            </a:r>
            <a:r>
              <a:rPr lang="ko-KR" altLang="en-US" dirty="0"/>
              <a:t>를 사용하는 형식</a:t>
            </a:r>
            <a:endParaRPr lang="en-US" altLang="ko-KR" dirty="0"/>
          </a:p>
          <a:p>
            <a:pPr lvl="2"/>
            <a:r>
              <a:rPr lang="ko-KR" altLang="en-US" dirty="0"/>
              <a:t>존 영역</a:t>
            </a:r>
            <a:endParaRPr lang="en-US" altLang="ko-KR" dirty="0"/>
          </a:p>
          <a:p>
            <a:pPr lvl="3" eaLnBrk="1" hangingPunct="1"/>
            <a:r>
              <a:rPr lang="ko-KR" altLang="en-US" dirty="0"/>
              <a:t>상위 </a:t>
            </a:r>
            <a:r>
              <a:rPr lang="en-US" altLang="ko-KR" dirty="0"/>
              <a:t>4</a:t>
            </a:r>
            <a:r>
              <a:rPr lang="ko-KR" altLang="en-US" dirty="0"/>
              <a:t>비트</a:t>
            </a:r>
            <a:endParaRPr lang="en-US" altLang="ko-KR" dirty="0"/>
          </a:p>
          <a:p>
            <a:pPr lvl="3" eaLnBrk="1" hangingPunct="1"/>
            <a:r>
              <a:rPr lang="en-US" altLang="ko-KR" dirty="0"/>
              <a:t>1111</a:t>
            </a:r>
            <a:r>
              <a:rPr lang="ko-KR" altLang="en-US" dirty="0"/>
              <a:t>로 표현</a:t>
            </a:r>
            <a:endParaRPr lang="en-US" altLang="ko-KR" dirty="0"/>
          </a:p>
          <a:p>
            <a:pPr lvl="2"/>
            <a:r>
              <a:rPr lang="ko-KR" altLang="en-US" dirty="0"/>
              <a:t>수치 영역</a:t>
            </a:r>
            <a:endParaRPr lang="en-US" altLang="ko-KR" dirty="0"/>
          </a:p>
          <a:p>
            <a:pPr lvl="3" eaLnBrk="1" hangingPunct="1"/>
            <a:r>
              <a:rPr lang="ko-KR" altLang="en-US" dirty="0"/>
              <a:t>하위 </a:t>
            </a:r>
            <a:r>
              <a:rPr lang="en-US" altLang="ko-KR" dirty="0"/>
              <a:t>4</a:t>
            </a:r>
            <a:r>
              <a:rPr lang="ko-KR" altLang="en-US" dirty="0"/>
              <a:t>비트</a:t>
            </a:r>
            <a:endParaRPr lang="en-US" altLang="ko-KR" dirty="0"/>
          </a:p>
          <a:p>
            <a:pPr lvl="3" eaLnBrk="1" hangingPunct="1"/>
            <a:r>
              <a:rPr lang="ko-KR" altLang="en-US" dirty="0"/>
              <a:t>표현하고자 하는 </a:t>
            </a:r>
            <a:r>
              <a:rPr lang="en-US" altLang="ko-KR" dirty="0"/>
              <a:t>10</a:t>
            </a:r>
            <a:r>
              <a:rPr lang="ko-KR" altLang="en-US" dirty="0"/>
              <a:t>진수 한 자리 값에 대한 </a:t>
            </a:r>
            <a:r>
              <a:rPr lang="en-US" altLang="ko-KR" dirty="0"/>
              <a:t>2</a:t>
            </a:r>
            <a:r>
              <a:rPr lang="ko-KR" altLang="en-US" dirty="0"/>
              <a:t>진수 값을 표시</a:t>
            </a:r>
            <a:endParaRPr lang="en-US" altLang="ko-KR" dirty="0"/>
          </a:p>
          <a:p>
            <a:pPr lvl="3" eaLnBrk="1" hangingPunct="1"/>
            <a:endParaRPr lang="en-US" altLang="ko-KR" dirty="0"/>
          </a:p>
          <a:p>
            <a:pPr lvl="2"/>
            <a:r>
              <a:rPr lang="ko-KR" altLang="en-US" dirty="0"/>
              <a:t>존 형식의 구조</a:t>
            </a:r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수치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797152"/>
            <a:ext cx="3824941" cy="13681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/>
              <a:t>10</a:t>
            </a:r>
            <a:r>
              <a:rPr lang="ko-KR" altLang="en-US"/>
              <a:t>진수의 표현</a:t>
            </a:r>
            <a:endParaRPr lang="en-US" altLang="ko-KR"/>
          </a:p>
          <a:p>
            <a:pPr lvl="1"/>
            <a:r>
              <a:rPr lang="ko-KR" altLang="en-US"/>
              <a:t>수치 영역의 값 표현 </a:t>
            </a:r>
            <a:r>
              <a:rPr lang="en-US" altLang="ko-KR"/>
              <a:t>: [</a:t>
            </a:r>
            <a:r>
              <a:rPr lang="ko-KR" altLang="en-US"/>
              <a:t>표 </a:t>
            </a:r>
            <a:r>
              <a:rPr lang="en-US" altLang="ko-KR"/>
              <a:t>1-1]</a:t>
            </a:r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수치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1117851"/>
            <a:ext cx="4274418" cy="53430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진수의 표현</a:t>
            </a:r>
            <a:endParaRPr lang="en-US" altLang="ko-KR" dirty="0"/>
          </a:p>
          <a:p>
            <a:pPr lvl="1"/>
            <a:r>
              <a:rPr lang="ko-KR" altLang="en-US" dirty="0"/>
              <a:t>여러 자리의 </a:t>
            </a:r>
            <a:r>
              <a:rPr lang="en-US" altLang="ko-KR" dirty="0"/>
              <a:t>10</a:t>
            </a:r>
            <a:r>
              <a:rPr lang="ko-KR" altLang="en-US" dirty="0"/>
              <a:t>진수를 표현하는 방법</a:t>
            </a:r>
            <a:endParaRPr lang="en-US" altLang="ko-KR" dirty="0"/>
          </a:p>
          <a:p>
            <a:pPr lvl="2"/>
            <a:r>
              <a:rPr lang="en-US" altLang="ko-KR" dirty="0"/>
              <a:t>10</a:t>
            </a:r>
            <a:r>
              <a:rPr lang="ko-KR" altLang="en-US" dirty="0"/>
              <a:t>진수의 자릿수만큼 존 형식을 연결하여 사용</a:t>
            </a:r>
            <a:endParaRPr lang="en-US" altLang="ko-KR" dirty="0"/>
          </a:p>
          <a:p>
            <a:pPr lvl="2"/>
            <a:r>
              <a:rPr lang="ko-KR" altLang="en-US" dirty="0"/>
              <a:t>마지막 자리의 존 영역에 부호를 표시</a:t>
            </a:r>
            <a:endParaRPr lang="en-US" altLang="ko-KR" dirty="0"/>
          </a:p>
          <a:p>
            <a:pPr marL="895350" lvl="3" indent="0" eaLnBrk="1" hangingPunct="1">
              <a:buNone/>
            </a:pPr>
            <a:r>
              <a:rPr lang="en-US" altLang="ko-KR" dirty="0"/>
              <a:t>- </a:t>
            </a:r>
            <a:r>
              <a:rPr lang="ko-KR" altLang="en-US" dirty="0"/>
              <a:t>양수</a:t>
            </a:r>
            <a:r>
              <a:rPr lang="en-US" altLang="ko-KR" dirty="0"/>
              <a:t>(+) : 1100		- </a:t>
            </a:r>
            <a:r>
              <a:rPr lang="ko-KR" altLang="en-US" dirty="0"/>
              <a:t>음수</a:t>
            </a:r>
            <a:r>
              <a:rPr lang="en-US" altLang="ko-KR" dirty="0"/>
              <a:t>(-) : 1101</a:t>
            </a:r>
            <a:endParaRPr lang="ko-KR" altLang="en-US" dirty="0"/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수치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8232" r="65714"/>
          <a:stretch/>
        </p:blipFill>
        <p:spPr>
          <a:xfrm>
            <a:off x="782859" y="6198699"/>
            <a:ext cx="2592288" cy="49941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b="56849"/>
          <a:stretch/>
        </p:blipFill>
        <p:spPr>
          <a:xfrm>
            <a:off x="791580" y="2829361"/>
            <a:ext cx="7560840" cy="183126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t="45813" r="32976" b="33888"/>
          <a:stretch/>
        </p:blipFill>
        <p:spPr>
          <a:xfrm>
            <a:off x="376024" y="4878297"/>
            <a:ext cx="4416056" cy="75069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rcRect t="65997" r="33333" b="11945"/>
          <a:stretch/>
        </p:blipFill>
        <p:spPr>
          <a:xfrm>
            <a:off x="4726293" y="4827051"/>
            <a:ext cx="4392488" cy="815749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3546195" y="5341681"/>
            <a:ext cx="1668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  <a:cs typeface="한컴바탕" pitchFamily="18" charset="-127"/>
              </a:rPr>
              <a:t>+</a:t>
            </a:r>
            <a:endParaRPr lang="ko-KR" altLang="en-US" sz="1600" dirty="0"/>
          </a:p>
        </p:txBody>
      </p:sp>
      <p:sp>
        <p:nvSpPr>
          <p:cNvPr id="44" name="직사각형 43"/>
          <p:cNvSpPr/>
          <p:nvPr/>
        </p:nvSpPr>
        <p:spPr>
          <a:xfrm>
            <a:off x="7908554" y="5329145"/>
            <a:ext cx="1668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  <a:cs typeface="한컴바탕" pitchFamily="18" charset="-127"/>
              </a:rPr>
              <a:t>-</a:t>
            </a:r>
            <a:endParaRPr lang="ko-KR" altLang="en-US" sz="16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4824933" y="5071376"/>
            <a:ext cx="1411858" cy="762747"/>
            <a:chOff x="4824933" y="5071376"/>
            <a:chExt cx="1411858" cy="762747"/>
          </a:xfrm>
        </p:grpSpPr>
        <p:sp>
          <p:nvSpPr>
            <p:cNvPr id="40" name="AutoShape 165"/>
            <p:cNvSpPr>
              <a:spLocks noChangeArrowheads="1"/>
            </p:cNvSpPr>
            <p:nvPr/>
          </p:nvSpPr>
          <p:spPr bwMode="auto">
            <a:xfrm>
              <a:off x="4824933" y="5071376"/>
              <a:ext cx="1411858" cy="545077"/>
            </a:xfrm>
            <a:prstGeom prst="roundRect">
              <a:avLst>
                <a:gd name="adj" fmla="val 5123"/>
              </a:avLst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7" name="Text Box 167"/>
            <p:cNvSpPr txBox="1">
              <a:spLocks noChangeArrowheads="1"/>
            </p:cNvSpPr>
            <p:nvPr/>
          </p:nvSpPr>
          <p:spPr bwMode="auto">
            <a:xfrm>
              <a:off x="5308202" y="5526346"/>
              <a:ext cx="288862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 dirty="0">
                  <a:solidFill>
                    <a:srgbClr val="FF0000"/>
                  </a:solidFill>
                  <a:latin typeface="+mn-lt"/>
                  <a:ea typeface="HY엽서L" panose="02030600000101010101" pitchFamily="18" charset="-127"/>
                </a:rPr>
                <a:t>2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236791" y="5071376"/>
            <a:ext cx="1401423" cy="762747"/>
            <a:chOff x="6236791" y="5071376"/>
            <a:chExt cx="1401423" cy="762747"/>
          </a:xfrm>
        </p:grpSpPr>
        <p:sp>
          <p:nvSpPr>
            <p:cNvPr id="45" name="AutoShape 165"/>
            <p:cNvSpPr>
              <a:spLocks noChangeArrowheads="1"/>
            </p:cNvSpPr>
            <p:nvPr/>
          </p:nvSpPr>
          <p:spPr bwMode="auto">
            <a:xfrm>
              <a:off x="6236791" y="5071376"/>
              <a:ext cx="1401423" cy="545077"/>
            </a:xfrm>
            <a:prstGeom prst="roundRect">
              <a:avLst>
                <a:gd name="adj" fmla="val 5123"/>
              </a:avLst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8" name="Text Box 167"/>
            <p:cNvSpPr txBox="1">
              <a:spLocks noChangeArrowheads="1"/>
            </p:cNvSpPr>
            <p:nvPr/>
          </p:nvSpPr>
          <p:spPr bwMode="auto">
            <a:xfrm>
              <a:off x="6849027" y="5526346"/>
              <a:ext cx="288862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eaLnBrk="1" hangingPunct="1">
                <a:defRPr sz="1400" b="1">
                  <a:solidFill>
                    <a:srgbClr val="FF0000"/>
                  </a:solidFill>
                  <a:latin typeface="+mn-lt"/>
                  <a:ea typeface="HY엽서L" panose="02030600000101010101" pitchFamily="18" charset="-127"/>
                </a:defRPr>
              </a:lvl1pPr>
              <a:lvl2pPr marL="742950" indent="-285750" eaLnBrk="0" hangingPunct="0"/>
              <a:lvl3pPr marL="1143000" indent="-228600" eaLnBrk="0" hangingPunct="0"/>
              <a:lvl4pPr marL="1600200" indent="-228600" eaLnBrk="0" hangingPunct="0"/>
              <a:lvl5pPr marL="2057400" indent="-228600" eaLnBrk="0" hangingPunct="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1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646923" y="5062667"/>
            <a:ext cx="1401423" cy="771456"/>
            <a:chOff x="7646923" y="5062667"/>
            <a:chExt cx="1401423" cy="771456"/>
          </a:xfrm>
        </p:grpSpPr>
        <p:sp>
          <p:nvSpPr>
            <p:cNvPr id="46" name="AutoShape 165"/>
            <p:cNvSpPr>
              <a:spLocks noChangeArrowheads="1"/>
            </p:cNvSpPr>
            <p:nvPr/>
          </p:nvSpPr>
          <p:spPr bwMode="auto">
            <a:xfrm>
              <a:off x="7646923" y="5062667"/>
              <a:ext cx="1401423" cy="545077"/>
            </a:xfrm>
            <a:prstGeom prst="roundRect">
              <a:avLst>
                <a:gd name="adj" fmla="val 5123"/>
              </a:avLst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9" name="Text Box 167"/>
            <p:cNvSpPr txBox="1">
              <a:spLocks noChangeArrowheads="1"/>
            </p:cNvSpPr>
            <p:nvPr/>
          </p:nvSpPr>
          <p:spPr bwMode="auto">
            <a:xfrm>
              <a:off x="8293140" y="5526346"/>
              <a:ext cx="288862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eaLnBrk="1" hangingPunct="1">
                <a:defRPr sz="1400" b="1">
                  <a:solidFill>
                    <a:srgbClr val="FF0000"/>
                  </a:solidFill>
                  <a:latin typeface="+mn-lt"/>
                  <a:ea typeface="HY엽서L" panose="02030600000101010101" pitchFamily="18" charset="-127"/>
                </a:defRPr>
              </a:lvl1pPr>
              <a:lvl2pPr marL="742950" indent="-285750" eaLnBrk="0" hangingPunct="0"/>
              <a:lvl3pPr marL="1143000" indent="-228600" eaLnBrk="0" hangingPunct="0"/>
              <a:lvl4pPr marL="1600200" indent="-228600" eaLnBrk="0" hangingPunct="0"/>
              <a:lvl5pPr marL="2057400" indent="-228600" eaLnBrk="0" hangingPunct="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3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874432" y="5083912"/>
            <a:ext cx="1401423" cy="762747"/>
            <a:chOff x="1874432" y="5083912"/>
            <a:chExt cx="1401423" cy="762747"/>
          </a:xfrm>
        </p:grpSpPr>
        <p:sp>
          <p:nvSpPr>
            <p:cNvPr id="38" name="AutoShape 165"/>
            <p:cNvSpPr>
              <a:spLocks noChangeArrowheads="1"/>
            </p:cNvSpPr>
            <p:nvPr/>
          </p:nvSpPr>
          <p:spPr bwMode="auto">
            <a:xfrm>
              <a:off x="1874432" y="5083912"/>
              <a:ext cx="1401423" cy="545077"/>
            </a:xfrm>
            <a:prstGeom prst="roundRect">
              <a:avLst>
                <a:gd name="adj" fmla="val 5123"/>
              </a:avLst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26" name="Text Box 167"/>
            <p:cNvSpPr txBox="1">
              <a:spLocks noChangeArrowheads="1"/>
            </p:cNvSpPr>
            <p:nvPr/>
          </p:nvSpPr>
          <p:spPr bwMode="auto">
            <a:xfrm>
              <a:off x="2486668" y="5538882"/>
              <a:ext cx="288862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eaLnBrk="1" hangingPunct="1">
                <a:defRPr sz="1400" b="1">
                  <a:solidFill>
                    <a:srgbClr val="FF0000"/>
                  </a:solidFill>
                  <a:latin typeface="+mn-lt"/>
                  <a:ea typeface="HY엽서L" panose="02030600000101010101" pitchFamily="18" charset="-127"/>
                </a:defRPr>
              </a:lvl1pPr>
              <a:lvl2pPr marL="742950" indent="-285750" eaLnBrk="0" hangingPunct="0"/>
              <a:lvl3pPr marL="1143000" indent="-228600" eaLnBrk="0" hangingPunct="0"/>
              <a:lvl4pPr marL="1600200" indent="-228600" eaLnBrk="0" hangingPunct="0"/>
              <a:lvl5pPr marL="2057400" indent="-228600" eaLnBrk="0" hangingPunct="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1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284564" y="5075203"/>
            <a:ext cx="1401423" cy="771456"/>
            <a:chOff x="3284564" y="5075203"/>
            <a:chExt cx="1401423" cy="771456"/>
          </a:xfrm>
        </p:grpSpPr>
        <p:sp>
          <p:nvSpPr>
            <p:cNvPr id="39" name="AutoShape 165"/>
            <p:cNvSpPr>
              <a:spLocks noChangeArrowheads="1"/>
            </p:cNvSpPr>
            <p:nvPr/>
          </p:nvSpPr>
          <p:spPr bwMode="auto">
            <a:xfrm>
              <a:off x="3284564" y="5075203"/>
              <a:ext cx="1401423" cy="545077"/>
            </a:xfrm>
            <a:prstGeom prst="roundRect">
              <a:avLst>
                <a:gd name="adj" fmla="val 5123"/>
              </a:avLst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28" name="Text Box 167"/>
            <p:cNvSpPr txBox="1">
              <a:spLocks noChangeArrowheads="1"/>
            </p:cNvSpPr>
            <p:nvPr/>
          </p:nvSpPr>
          <p:spPr bwMode="auto">
            <a:xfrm>
              <a:off x="3930781" y="5538882"/>
              <a:ext cx="288862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eaLnBrk="1" hangingPunct="1">
                <a:defRPr sz="1400" b="1">
                  <a:solidFill>
                    <a:srgbClr val="FF0000"/>
                  </a:solidFill>
                  <a:latin typeface="+mn-lt"/>
                  <a:ea typeface="HY엽서L" panose="02030600000101010101" pitchFamily="18" charset="-127"/>
                </a:defRPr>
              </a:lvl1pPr>
              <a:lvl2pPr marL="742950" indent="-285750" eaLnBrk="0" hangingPunct="0"/>
              <a:lvl3pPr marL="1143000" indent="-228600" eaLnBrk="0" hangingPunct="0"/>
              <a:lvl4pPr marL="1600200" indent="-228600" eaLnBrk="0" hangingPunct="0"/>
              <a:lvl5pPr marL="2057400" indent="-228600" eaLnBrk="0" hangingPunct="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3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62574" y="5083912"/>
            <a:ext cx="1411858" cy="762747"/>
            <a:chOff x="462574" y="5083912"/>
            <a:chExt cx="1411858" cy="762747"/>
          </a:xfrm>
        </p:grpSpPr>
        <p:sp>
          <p:nvSpPr>
            <p:cNvPr id="27" name="AutoShape 165"/>
            <p:cNvSpPr>
              <a:spLocks noChangeArrowheads="1"/>
            </p:cNvSpPr>
            <p:nvPr/>
          </p:nvSpPr>
          <p:spPr bwMode="auto">
            <a:xfrm>
              <a:off x="462574" y="5083912"/>
              <a:ext cx="1411858" cy="545077"/>
            </a:xfrm>
            <a:prstGeom prst="roundRect">
              <a:avLst>
                <a:gd name="adj" fmla="val 5123"/>
              </a:avLst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29" name="Text Box 167"/>
            <p:cNvSpPr txBox="1">
              <a:spLocks noChangeArrowheads="1"/>
            </p:cNvSpPr>
            <p:nvPr/>
          </p:nvSpPr>
          <p:spPr bwMode="auto">
            <a:xfrm>
              <a:off x="945843" y="5538882"/>
              <a:ext cx="288862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b="1" dirty="0">
                  <a:solidFill>
                    <a:srgbClr val="FF0000"/>
                  </a:solidFill>
                  <a:latin typeface="+mn-lt"/>
                  <a:ea typeface="HY엽서L" panose="02030600000101010101" pitchFamily="18" charset="-127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4488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진수의 표현</a:t>
            </a:r>
            <a:endParaRPr lang="en-US" altLang="ko-KR" dirty="0"/>
          </a:p>
          <a:p>
            <a:pPr lvl="1"/>
            <a:r>
              <a:rPr lang="ko-KR" altLang="en-US" dirty="0"/>
              <a:t>팩</a:t>
            </a:r>
            <a:r>
              <a:rPr lang="en-US" altLang="ko-KR" baseline="30000" dirty="0"/>
              <a:t>Pack</a:t>
            </a:r>
            <a:r>
              <a:rPr lang="en-US" altLang="ko-KR" dirty="0"/>
              <a:t> </a:t>
            </a:r>
            <a:r>
              <a:rPr lang="ko-KR" altLang="en-US" dirty="0"/>
              <a:t>형식의 표현</a:t>
            </a:r>
            <a:endParaRPr lang="en-US" altLang="ko-KR" dirty="0"/>
          </a:p>
          <a:p>
            <a:pPr lvl="2"/>
            <a:r>
              <a:rPr lang="en-US" altLang="ko-KR" dirty="0"/>
              <a:t>10</a:t>
            </a:r>
            <a:r>
              <a:rPr lang="ko-KR" altLang="en-US" dirty="0"/>
              <a:t>진수 한 자리를 표현하기 위해서 존 영역 없이 </a:t>
            </a:r>
            <a:r>
              <a:rPr lang="en-US" altLang="ko-KR" dirty="0"/>
              <a:t>4</a:t>
            </a:r>
            <a:r>
              <a:rPr lang="ko-KR" altLang="en-US" dirty="0" err="1"/>
              <a:t>비트를</a:t>
            </a:r>
            <a:r>
              <a:rPr lang="ko-KR" altLang="en-US" dirty="0"/>
              <a:t> 사용하는 형식</a:t>
            </a:r>
            <a:endParaRPr lang="en-US" altLang="ko-KR" dirty="0"/>
          </a:p>
          <a:p>
            <a:pPr lvl="2"/>
            <a:r>
              <a:rPr lang="ko-KR" altLang="en-US" dirty="0"/>
              <a:t>최하위 </a:t>
            </a:r>
            <a:r>
              <a:rPr lang="en-US" altLang="ko-KR" dirty="0"/>
              <a:t>4</a:t>
            </a:r>
            <a:r>
              <a:rPr lang="ko-KR" altLang="en-US" dirty="0"/>
              <a:t>비트에 부호를 표시</a:t>
            </a:r>
            <a:endParaRPr lang="en-US" altLang="ko-KR" dirty="0"/>
          </a:p>
          <a:p>
            <a:pPr marL="895350" lvl="3" indent="0" eaLnBrk="1" hangingPunct="1">
              <a:buNone/>
            </a:pPr>
            <a:r>
              <a:rPr lang="en-US" altLang="ko-KR" dirty="0"/>
              <a:t>- </a:t>
            </a:r>
            <a:r>
              <a:rPr lang="ko-KR" altLang="en-US" dirty="0"/>
              <a:t>양수</a:t>
            </a:r>
            <a:r>
              <a:rPr lang="en-US" altLang="ko-KR" dirty="0"/>
              <a:t>(+) : 1100		- </a:t>
            </a:r>
            <a:r>
              <a:rPr lang="ko-KR" altLang="en-US" dirty="0"/>
              <a:t>음수</a:t>
            </a:r>
            <a:r>
              <a:rPr lang="en-US" altLang="ko-KR" dirty="0"/>
              <a:t>(-) : 1101</a:t>
            </a:r>
            <a:endParaRPr lang="ko-KR" altLang="en-US" dirty="0"/>
          </a:p>
          <a:p>
            <a:pPr lvl="3" eaLnBrk="1" hangingPunct="1"/>
            <a:endParaRPr lang="ko-KR" altLang="en-US" dirty="0"/>
          </a:p>
        </p:txBody>
      </p:sp>
      <p:sp>
        <p:nvSpPr>
          <p:cNvPr id="184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수치 자료의 표현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27584" y="2996952"/>
            <a:ext cx="7853516" cy="3539455"/>
            <a:chOff x="827584" y="2996952"/>
            <a:chExt cx="7853516" cy="353945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b="16001"/>
            <a:stretch/>
          </p:blipFill>
          <p:spPr>
            <a:xfrm>
              <a:off x="827584" y="2996952"/>
              <a:ext cx="7853516" cy="288032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t="83999" r="61920"/>
            <a:stretch/>
          </p:blipFill>
          <p:spPr>
            <a:xfrm>
              <a:off x="827584" y="5987727"/>
              <a:ext cx="2990654" cy="5486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2</a:t>
            </a:r>
            <a:r>
              <a:rPr lang="ko-KR" altLang="en-US" dirty="0"/>
              <a:t>진수의 정수 표현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n</a:t>
            </a:r>
            <a:r>
              <a:rPr lang="ko-KR" altLang="en-US" dirty="0"/>
              <a:t>비트의 부호 절댓값 형식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최상위 </a:t>
            </a:r>
            <a:r>
              <a:rPr lang="en-US" altLang="ko-KR" dirty="0"/>
              <a:t>1</a:t>
            </a:r>
            <a:r>
              <a:rPr lang="ko-KR" altLang="en-US" dirty="0"/>
              <a:t>비트 </a:t>
            </a:r>
            <a:r>
              <a:rPr lang="en-US" altLang="ko-KR" dirty="0"/>
              <a:t>: </a:t>
            </a:r>
            <a:r>
              <a:rPr lang="ko-KR" altLang="en-US" dirty="0"/>
              <a:t>부호 표시</a:t>
            </a:r>
            <a:endParaRPr lang="en-US" altLang="ko-KR" dirty="0"/>
          </a:p>
          <a:p>
            <a:pPr lvl="3" eaLnBrk="1" hangingPunct="1">
              <a:defRPr/>
            </a:pPr>
            <a:r>
              <a:rPr lang="ko-KR" altLang="en-US" dirty="0"/>
              <a:t>양수</a:t>
            </a:r>
            <a:r>
              <a:rPr lang="en-US" altLang="ko-KR" dirty="0"/>
              <a:t>(+) : 0</a:t>
            </a:r>
          </a:p>
          <a:p>
            <a:pPr lvl="3" eaLnBrk="1" hangingPunct="1">
              <a:defRPr/>
            </a:pPr>
            <a:r>
              <a:rPr lang="ko-KR" altLang="en-US" dirty="0"/>
              <a:t>음수</a:t>
            </a:r>
            <a:r>
              <a:rPr lang="en-US" altLang="ko-KR" dirty="0"/>
              <a:t>(-) : 1</a:t>
            </a:r>
          </a:p>
          <a:p>
            <a:pPr lvl="2">
              <a:defRPr/>
            </a:pPr>
            <a:r>
              <a:rPr lang="ko-KR" altLang="en-US" dirty="0"/>
              <a:t>나머지 </a:t>
            </a:r>
            <a:r>
              <a:rPr lang="en-US" altLang="ko-KR" dirty="0"/>
              <a:t>n-1 </a:t>
            </a:r>
            <a:r>
              <a:rPr lang="ko-KR" altLang="en-US" dirty="0"/>
              <a:t>비트 </a:t>
            </a:r>
            <a:r>
              <a:rPr lang="en-US" altLang="ko-KR" dirty="0"/>
              <a:t>: </a:t>
            </a:r>
            <a:r>
              <a:rPr lang="ko-KR" altLang="en-US" dirty="0"/>
              <a:t>이진수 표시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1</a:t>
            </a:r>
            <a:r>
              <a:rPr lang="ko-KR" altLang="en-US" dirty="0"/>
              <a:t>바이트를 사용하는 부호 절댓값 표현 예</a:t>
            </a:r>
            <a:endParaRPr lang="en-US" altLang="ko-KR" dirty="0"/>
          </a:p>
          <a:p>
            <a:pPr marL="627062" lvl="2" indent="0">
              <a:buFontTx/>
              <a:buNone/>
              <a:defRPr/>
            </a:pPr>
            <a:r>
              <a:rPr lang="en-US" altLang="ko-KR" b="1" dirty="0"/>
              <a:t>          </a:t>
            </a: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수치 자료의 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573016"/>
            <a:ext cx="7783307" cy="17356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2</a:t>
            </a:r>
            <a:r>
              <a:rPr lang="ko-KR" altLang="en-US" dirty="0"/>
              <a:t>진수의 정수 표현</a:t>
            </a:r>
            <a:endParaRPr lang="en-US" altLang="ko-KR" dirty="0"/>
          </a:p>
          <a:p>
            <a:pPr lvl="1">
              <a:lnSpc>
                <a:spcPct val="100000"/>
              </a:lnSpc>
              <a:defRPr/>
            </a:pPr>
            <a:r>
              <a:rPr lang="en-US" altLang="ko-KR" dirty="0"/>
              <a:t>1</a:t>
            </a:r>
            <a:r>
              <a:rPr lang="ko-KR" altLang="en-US" dirty="0"/>
              <a:t>의 보수</a:t>
            </a:r>
            <a:r>
              <a:rPr lang="en-US" altLang="ko-KR" baseline="30000" dirty="0"/>
              <a:t>1’ Complement </a:t>
            </a:r>
            <a:r>
              <a:rPr lang="ko-KR" altLang="en-US" dirty="0"/>
              <a:t>형식</a:t>
            </a:r>
            <a:endParaRPr lang="en-US" altLang="ko-KR" dirty="0"/>
          </a:p>
          <a:p>
            <a:pPr lvl="2">
              <a:defRPr/>
            </a:pPr>
            <a:r>
              <a:rPr lang="ko-KR" altLang="en-US" u="sng" dirty="0"/>
              <a:t>음수 표현에서</a:t>
            </a:r>
            <a:r>
              <a:rPr lang="ko-KR" altLang="en-US" dirty="0"/>
              <a:t> 부호 </a:t>
            </a:r>
            <a:r>
              <a:rPr lang="ko-KR" altLang="en-US" dirty="0" err="1"/>
              <a:t>비트를</a:t>
            </a:r>
            <a:r>
              <a:rPr lang="ko-KR" altLang="en-US" dirty="0"/>
              <a:t> 사용하는 대신 </a:t>
            </a:r>
            <a:r>
              <a:rPr lang="en-US" altLang="ko-KR" dirty="0"/>
              <a:t>1</a:t>
            </a:r>
            <a:r>
              <a:rPr lang="ko-KR" altLang="en-US" dirty="0"/>
              <a:t>의 보수를 사용하는 방법</a:t>
            </a:r>
            <a:endParaRPr lang="en-US" altLang="ko-KR" dirty="0"/>
          </a:p>
          <a:p>
            <a:pPr lvl="2">
              <a:defRPr/>
            </a:pPr>
            <a:r>
              <a:rPr lang="ko-KR" altLang="en-US"/>
              <a:t>음수를 </a:t>
            </a:r>
            <a:r>
              <a:rPr lang="en-US" altLang="ko-KR"/>
              <a:t>n</a:t>
            </a:r>
            <a:r>
              <a:rPr lang="ko-KR" altLang="en-US"/>
              <a:t>비트의 </a:t>
            </a:r>
            <a:r>
              <a:rPr lang="en-US" altLang="ko-KR"/>
              <a:t>1</a:t>
            </a:r>
            <a:r>
              <a:rPr lang="ko-KR" altLang="en-US" dirty="0"/>
              <a:t>의 보수로 </a:t>
            </a:r>
            <a:r>
              <a:rPr lang="ko-KR" altLang="en-US"/>
              <a:t>만드는 방법</a:t>
            </a:r>
            <a:endParaRPr lang="en-US" altLang="ko-KR"/>
          </a:p>
          <a:p>
            <a:pPr lvl="3">
              <a:defRPr/>
            </a:pPr>
            <a:r>
              <a:rPr lang="ko-KR" altLang="en-US"/>
              <a:t>방법 </a:t>
            </a:r>
            <a:r>
              <a:rPr lang="en-US" altLang="ko-KR"/>
              <a:t>a) (2</a:t>
            </a:r>
            <a:r>
              <a:rPr lang="en-US" altLang="ko-KR" baseline="30000"/>
              <a:t>n</a:t>
            </a:r>
            <a:r>
              <a:rPr lang="en-US" altLang="ko-KR"/>
              <a:t>-1)</a:t>
            </a:r>
            <a:r>
              <a:rPr lang="ko-KR" altLang="en-US"/>
              <a:t>에서 음수</a:t>
            </a:r>
            <a:r>
              <a:rPr lang="en-US" altLang="ko-KR"/>
              <a:t>x (-x)</a:t>
            </a:r>
            <a:r>
              <a:rPr lang="ko-KR" altLang="en-US"/>
              <a:t>의 절댓값을</a:t>
            </a:r>
            <a:r>
              <a:rPr lang="en-US" altLang="ko-KR"/>
              <a:t> </a:t>
            </a:r>
            <a:r>
              <a:rPr lang="ko-KR" altLang="en-US"/>
              <a:t>뺌 </a:t>
            </a:r>
            <a:r>
              <a:rPr lang="ko-KR" altLang="en-US">
                <a:latin typeface="맑은 고딕"/>
                <a:ea typeface="맑은 고딕"/>
              </a:rPr>
              <a:t>☞</a:t>
            </a:r>
            <a:r>
              <a:rPr lang="ko-KR" altLang="en-US"/>
              <a:t> </a:t>
            </a:r>
            <a:r>
              <a:rPr lang="en-US" altLang="ko-KR"/>
              <a:t>(2</a:t>
            </a:r>
            <a:r>
              <a:rPr lang="en-US" altLang="ko-KR" baseline="30000"/>
              <a:t>n</a:t>
            </a:r>
            <a:r>
              <a:rPr lang="en-US" altLang="ko-KR"/>
              <a:t>-1) - </a:t>
            </a:r>
            <a:r>
              <a:rPr lang="ko-KR" altLang="en-US"/>
              <a:t> </a:t>
            </a:r>
            <a:r>
              <a:rPr lang="en-US" altLang="ko-KR"/>
              <a:t>|-x|</a:t>
            </a:r>
            <a:r>
              <a:rPr lang="ko-KR" altLang="en-US"/>
              <a:t> </a:t>
            </a:r>
            <a:endParaRPr lang="en-US" altLang="ko-KR"/>
          </a:p>
          <a:p>
            <a:pPr lvl="3">
              <a:defRPr/>
            </a:pPr>
            <a:r>
              <a:rPr lang="ko-KR" altLang="en-US"/>
              <a:t>방법 </a:t>
            </a:r>
            <a:r>
              <a:rPr lang="en-US" altLang="ko-KR"/>
              <a:t>b) n</a:t>
            </a:r>
            <a:r>
              <a:rPr lang="ko-KR" altLang="en-US" dirty="0" err="1"/>
              <a:t>비트를</a:t>
            </a:r>
            <a:r>
              <a:rPr lang="ko-KR" altLang="en-US" dirty="0"/>
              <a:t> 모두</a:t>
            </a:r>
            <a:r>
              <a:rPr lang="en-US" altLang="ko-KR" dirty="0"/>
              <a:t> 1</a:t>
            </a:r>
            <a:r>
              <a:rPr lang="ko-KR" altLang="en-US" dirty="0"/>
              <a:t>로 만든 </a:t>
            </a:r>
            <a:r>
              <a:rPr lang="ko-KR" altLang="en-US"/>
              <a:t>이진수에서 음수</a:t>
            </a:r>
            <a:r>
              <a:rPr lang="en-US" altLang="ko-KR"/>
              <a:t>x (-x)</a:t>
            </a:r>
            <a:r>
              <a:rPr lang="ko-KR" altLang="en-US"/>
              <a:t>의 절댓값 이진수 </a:t>
            </a:r>
            <a:r>
              <a:rPr lang="en-US" altLang="ko-KR"/>
              <a:t>|-x|</a:t>
            </a:r>
            <a:r>
              <a:rPr lang="ko-KR" altLang="en-US"/>
              <a:t>를 뺌</a:t>
            </a:r>
            <a:endParaRPr lang="en-US" altLang="ko-KR"/>
          </a:p>
          <a:p>
            <a:pPr lvl="3">
              <a:defRPr/>
            </a:pPr>
            <a:r>
              <a:rPr lang="ko-KR" altLang="en-US"/>
              <a:t>방법 </a:t>
            </a:r>
            <a:r>
              <a:rPr lang="en-US" altLang="ko-KR"/>
              <a:t>c) </a:t>
            </a:r>
            <a:r>
              <a:rPr lang="ko-KR" altLang="en-US"/>
              <a:t>음수</a:t>
            </a:r>
            <a:r>
              <a:rPr lang="en-US" altLang="ko-KR"/>
              <a:t>x (-x)</a:t>
            </a:r>
            <a:r>
              <a:rPr lang="ko-KR" altLang="en-US"/>
              <a:t>의 절댓값 이진수의 각 비트를 반대값</a:t>
            </a:r>
            <a:r>
              <a:rPr lang="en-US" altLang="ko-KR"/>
              <a:t>(1</a:t>
            </a:r>
            <a:r>
              <a:rPr lang="en-US" altLang="ko-KR">
                <a:latin typeface="맑은 고딕"/>
                <a:ea typeface="맑은 고딕"/>
              </a:rPr>
              <a:t>→</a:t>
            </a:r>
            <a:r>
              <a:rPr lang="en-US" altLang="ko-KR"/>
              <a:t>0, 0</a:t>
            </a:r>
            <a:r>
              <a:rPr lang="en-US" altLang="ko-KR">
                <a:latin typeface="맑은 고딕"/>
                <a:ea typeface="맑은 고딕"/>
              </a:rPr>
              <a:t>→</a:t>
            </a:r>
            <a:r>
              <a:rPr lang="en-US" altLang="ko-KR"/>
              <a:t>1)</a:t>
            </a:r>
            <a:r>
              <a:rPr lang="ko-KR" altLang="en-US"/>
              <a:t>으로 변환</a:t>
            </a:r>
            <a:endParaRPr lang="en-US" altLang="ko-KR" dirty="0"/>
          </a:p>
          <a:p>
            <a:pPr lvl="3" eaLnBrk="1" hangingPunct="1">
              <a:lnSpc>
                <a:spcPct val="200000"/>
              </a:lnSpc>
              <a:defRPr/>
            </a:pPr>
            <a:r>
              <a:rPr lang="ko-KR" altLang="en-US" dirty="0"/>
              <a:t>예</a:t>
            </a:r>
            <a:r>
              <a:rPr lang="en-US" altLang="ko-KR" dirty="0"/>
              <a:t>) 10</a:t>
            </a:r>
            <a:r>
              <a:rPr lang="ko-KR" altLang="en-US"/>
              <a:t>진수 음수</a:t>
            </a:r>
            <a:r>
              <a:rPr lang="en-US" altLang="ko-KR"/>
              <a:t>21 (-21)</a:t>
            </a:r>
            <a:r>
              <a:rPr lang="ko-KR" altLang="en-US"/>
              <a:t>을 </a:t>
            </a:r>
            <a:r>
              <a:rPr lang="en-US" altLang="ko-KR"/>
              <a:t>1</a:t>
            </a:r>
            <a:r>
              <a:rPr lang="ko-KR" altLang="en-US"/>
              <a:t>바이트의 </a:t>
            </a:r>
            <a:r>
              <a:rPr lang="en-US" altLang="ko-KR"/>
              <a:t>1</a:t>
            </a:r>
            <a:r>
              <a:rPr lang="ko-KR" altLang="en-US"/>
              <a:t>의 보수로 표현하기 </a:t>
            </a:r>
            <a:endParaRPr lang="en-US" altLang="ko-KR" dirty="0"/>
          </a:p>
          <a:p>
            <a:pPr lvl="3" eaLnBrk="1" hangingPunct="1">
              <a:defRPr/>
            </a:pPr>
            <a:endParaRPr lang="en-US" altLang="ko-KR" dirty="0"/>
          </a:p>
          <a:p>
            <a:pPr lvl="3" eaLnBrk="1" hangingPunct="1">
              <a:defRPr/>
            </a:pPr>
            <a:endParaRPr lang="en-US" altLang="ko-KR" dirty="0"/>
          </a:p>
          <a:p>
            <a:pPr lvl="3" eaLnBrk="1" hangingPunct="1">
              <a:defRPr/>
            </a:pPr>
            <a:endParaRPr lang="en-US" altLang="ko-KR" dirty="0"/>
          </a:p>
          <a:p>
            <a:pPr lvl="3" eaLnBrk="1" hangingPunct="1">
              <a:defRPr/>
            </a:pPr>
            <a:endParaRPr lang="en-US" altLang="ko-KR" dirty="0"/>
          </a:p>
          <a:p>
            <a:pPr lvl="3" eaLnBrk="1" hangingPunct="1">
              <a:defRPr/>
            </a:pPr>
            <a:endParaRPr lang="en-US" altLang="ko-KR" dirty="0"/>
          </a:p>
          <a:p>
            <a:pPr lvl="3" eaLnBrk="1" hangingPunct="1">
              <a:defRPr/>
            </a:pPr>
            <a:endParaRPr lang="en-US" altLang="ko-KR" sz="800" dirty="0"/>
          </a:p>
          <a:p>
            <a:pPr lvl="2">
              <a:defRPr/>
            </a:pPr>
            <a:endParaRPr lang="en-US" altLang="ko-KR" sz="400" dirty="0"/>
          </a:p>
          <a:p>
            <a:pPr marL="627062" lvl="2" indent="0">
              <a:buFontTx/>
              <a:buNone/>
              <a:defRPr/>
            </a:pPr>
            <a:r>
              <a:rPr lang="en-US" altLang="ko-KR" b="1" dirty="0"/>
              <a:t>				</a:t>
            </a:r>
            <a:endParaRPr lang="ko-KR" altLang="en-US" dirty="0"/>
          </a:p>
        </p:txBody>
      </p:sp>
      <p:sp>
        <p:nvSpPr>
          <p:cNvPr id="215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수치 자료의 표현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145551" y="5418248"/>
            <a:ext cx="7746929" cy="1343178"/>
            <a:chOff x="1145551" y="5418248"/>
            <a:chExt cx="7746929" cy="1343178"/>
          </a:xfrm>
        </p:grpSpPr>
        <p:grpSp>
          <p:nvGrpSpPr>
            <p:cNvPr id="5" name="그룹 4"/>
            <p:cNvGrpSpPr/>
            <p:nvPr/>
          </p:nvGrpSpPr>
          <p:grpSpPr>
            <a:xfrm>
              <a:off x="1145551" y="5418248"/>
              <a:ext cx="7270399" cy="1343178"/>
              <a:chOff x="1046017" y="5470198"/>
              <a:chExt cx="7270399" cy="1343178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42" b="2842"/>
              <a:stretch/>
            </p:blipFill>
            <p:spPr>
              <a:xfrm>
                <a:off x="1115616" y="5470198"/>
                <a:ext cx="7200800" cy="1343178"/>
              </a:xfrm>
              <a:prstGeom prst="rect">
                <a:avLst/>
              </a:prstGeom>
            </p:spPr>
          </p:pic>
          <p:sp>
            <p:nvSpPr>
              <p:cNvPr id="11" name="Text Box 202"/>
              <p:cNvSpPr txBox="1">
                <a:spLocks noChangeArrowheads="1"/>
              </p:cNvSpPr>
              <p:nvPr/>
            </p:nvSpPr>
            <p:spPr bwMode="auto">
              <a:xfrm>
                <a:off x="1046017" y="5683374"/>
                <a:ext cx="3852000" cy="211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eaLnBrk="1" hangingPunct="1">
                  <a:lnSpc>
                    <a:spcPct val="70000"/>
                  </a:lnSpc>
                  <a:spcBef>
                    <a:spcPct val="50000"/>
                  </a:spcBef>
                </a:pPr>
                <a:r>
                  <a:rPr lang="en-US" altLang="ko-KR" sz="1100" b="1">
                    <a:solidFill>
                      <a:srgbClr val="0000CC"/>
                    </a:solidFill>
                    <a:latin typeface="+mj-ea"/>
                    <a:ea typeface="+mj-ea"/>
                  </a:rPr>
                  <a:t>▶ </a:t>
                </a:r>
                <a:r>
                  <a:rPr lang="ko-KR" altLang="en-US" sz="1100" b="1">
                    <a:solidFill>
                      <a:srgbClr val="0000CC"/>
                    </a:solidFill>
                    <a:latin typeface="+mj-ea"/>
                    <a:ea typeface="+mj-ea"/>
                  </a:rPr>
                  <a:t>양수는 부호절댓값형식의 </a:t>
                </a:r>
                <a:r>
                  <a:rPr lang="ko-KR" altLang="en-US" sz="1100" b="1" dirty="0">
                    <a:solidFill>
                      <a:srgbClr val="0000CC"/>
                    </a:solidFill>
                    <a:latin typeface="+mj-ea"/>
                    <a:ea typeface="+mj-ea"/>
                  </a:rPr>
                  <a:t>양수 표현과 같음</a:t>
                </a:r>
                <a:r>
                  <a:rPr lang="en-US" altLang="ko-KR" sz="1100" b="1" dirty="0">
                    <a:solidFill>
                      <a:srgbClr val="0000CC"/>
                    </a:solidFill>
                    <a:latin typeface="+mj-ea"/>
                    <a:ea typeface="+mj-ea"/>
                  </a:rPr>
                  <a:t>!</a:t>
                </a:r>
              </a:p>
            </p:txBody>
          </p:sp>
        </p:grpSp>
        <p:sp>
          <p:nvSpPr>
            <p:cNvPr id="10" name="Text Box 202"/>
            <p:cNvSpPr txBox="1">
              <a:spLocks noChangeArrowheads="1"/>
            </p:cNvSpPr>
            <p:nvPr/>
          </p:nvSpPr>
          <p:spPr bwMode="auto">
            <a:xfrm>
              <a:off x="4729870" y="6280650"/>
              <a:ext cx="4162610" cy="210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ko-KR" sz="1100" b="1">
                  <a:solidFill>
                    <a:srgbClr val="0000CC"/>
                  </a:solidFill>
                  <a:latin typeface="+mj-ea"/>
                  <a:ea typeface="+mj-ea"/>
                </a:rPr>
                <a:t>▶ 1</a:t>
              </a:r>
              <a:r>
                <a:rPr lang="ko-KR" altLang="en-US" sz="1100" b="1">
                  <a:solidFill>
                    <a:srgbClr val="0000CC"/>
                  </a:solidFill>
                  <a:latin typeface="+mj-ea"/>
                  <a:ea typeface="+mj-ea"/>
                </a:rPr>
                <a:t>의 보수형식으로 표현한 음수도 첫 비트는 </a:t>
              </a:r>
              <a:r>
                <a:rPr lang="en-US" altLang="ko-KR" sz="1100" b="1">
                  <a:solidFill>
                    <a:srgbClr val="0000CC"/>
                  </a:solidFill>
                  <a:latin typeface="+mj-ea"/>
                  <a:ea typeface="+mj-ea"/>
                </a:rPr>
                <a:t>1</a:t>
              </a:r>
              <a:r>
                <a:rPr lang="ko-KR" altLang="en-US" sz="1100" b="1">
                  <a:solidFill>
                    <a:srgbClr val="0000CC"/>
                  </a:solidFill>
                  <a:latin typeface="+mj-ea"/>
                  <a:ea typeface="+mj-ea"/>
                </a:rPr>
                <a:t>이 됨</a:t>
              </a:r>
              <a:r>
                <a:rPr lang="en-US" altLang="ko-KR" sz="1100" b="1">
                  <a:solidFill>
                    <a:srgbClr val="0000CC"/>
                  </a:solidFill>
                  <a:latin typeface="+mj-ea"/>
                  <a:ea typeface="+mj-ea"/>
                </a:rPr>
                <a:t>!</a:t>
              </a:r>
              <a:endParaRPr lang="en-US" altLang="ko-KR" sz="1100" b="1" dirty="0">
                <a:solidFill>
                  <a:srgbClr val="0000CC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145551" y="3861091"/>
            <a:ext cx="6887096" cy="1584133"/>
            <a:chOff x="1145551" y="3861091"/>
            <a:chExt cx="6887096" cy="1584133"/>
          </a:xfrm>
        </p:grpSpPr>
        <p:grpSp>
          <p:nvGrpSpPr>
            <p:cNvPr id="4" name="그룹 3"/>
            <p:cNvGrpSpPr/>
            <p:nvPr/>
          </p:nvGrpSpPr>
          <p:grpSpPr>
            <a:xfrm>
              <a:off x="1145551" y="3861091"/>
              <a:ext cx="6887096" cy="1584133"/>
              <a:chOff x="1128452" y="3705743"/>
              <a:chExt cx="6887096" cy="158413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28452" y="3705743"/>
                <a:ext cx="6887096" cy="1584133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5436096" y="4702566"/>
                <a:ext cx="936104" cy="144016"/>
              </a:xfrm>
              <a:prstGeom prst="rect">
                <a:avLst/>
              </a:prstGeom>
              <a:solidFill>
                <a:srgbClr val="FF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3817630" y="4338816"/>
              <a:ext cx="792000" cy="18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436096" y="4594292"/>
              <a:ext cx="972000" cy="18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718078" y="4574587"/>
              <a:ext cx="792000" cy="18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551244" y="4099932"/>
              <a:ext cx="216000" cy="18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0870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진수의 정수 표현</a:t>
            </a:r>
            <a:endParaRPr lang="en-US" altLang="ko-KR" dirty="0"/>
          </a:p>
          <a:p>
            <a:pPr lvl="1"/>
            <a:r>
              <a:rPr lang="en-US" altLang="ko-KR"/>
              <a:t>2</a:t>
            </a:r>
            <a:r>
              <a:rPr lang="ko-KR" altLang="en-US"/>
              <a:t>의 보수</a:t>
            </a:r>
            <a:r>
              <a:rPr lang="en-US" altLang="ko-KR" baseline="30000"/>
              <a:t>2’ Complement</a:t>
            </a:r>
            <a:r>
              <a:rPr lang="en-US" altLang="ko-KR"/>
              <a:t> </a:t>
            </a:r>
            <a:r>
              <a:rPr lang="ko-KR" altLang="en-US"/>
              <a:t>형식</a:t>
            </a:r>
            <a:endParaRPr lang="en-US" altLang="ko-KR"/>
          </a:p>
          <a:p>
            <a:pPr lvl="2"/>
            <a:r>
              <a:rPr lang="ko-KR" altLang="en-US" u="sng"/>
              <a:t>음수 </a:t>
            </a:r>
            <a:r>
              <a:rPr lang="ko-KR" altLang="en-US" u="sng" dirty="0"/>
              <a:t>표현에서</a:t>
            </a:r>
            <a:r>
              <a:rPr lang="ko-KR" altLang="en-US" dirty="0"/>
              <a:t> 부호 </a:t>
            </a:r>
            <a:r>
              <a:rPr lang="ko-KR" altLang="en-US" dirty="0" err="1"/>
              <a:t>비트를</a:t>
            </a:r>
            <a:r>
              <a:rPr lang="ko-KR" altLang="en-US" dirty="0"/>
              <a:t> 사용하는 대신 </a:t>
            </a:r>
            <a:r>
              <a:rPr lang="en-US" altLang="ko-KR" dirty="0"/>
              <a:t>2</a:t>
            </a:r>
            <a:r>
              <a:rPr lang="ko-KR" altLang="en-US" dirty="0"/>
              <a:t>의 보수를 사용하는 방법</a:t>
            </a:r>
            <a:endParaRPr lang="en-US" altLang="ko-KR" dirty="0"/>
          </a:p>
          <a:p>
            <a:pPr lvl="2"/>
            <a:r>
              <a:rPr lang="ko-KR" altLang="en-US"/>
              <a:t>음수를</a:t>
            </a:r>
            <a:r>
              <a:rPr lang="en-US" altLang="ko-KR"/>
              <a:t> n</a:t>
            </a:r>
            <a:r>
              <a:rPr lang="ko-KR" altLang="en-US"/>
              <a:t>비트의 </a:t>
            </a:r>
            <a:r>
              <a:rPr lang="en-US" altLang="ko-KR"/>
              <a:t>2</a:t>
            </a:r>
            <a:r>
              <a:rPr lang="ko-KR" altLang="en-US" dirty="0"/>
              <a:t>의 보수로 </a:t>
            </a:r>
            <a:r>
              <a:rPr lang="ko-KR" altLang="en-US"/>
              <a:t>만드는 방법</a:t>
            </a:r>
            <a:endParaRPr lang="en-US" altLang="ko-KR"/>
          </a:p>
          <a:p>
            <a:pPr lvl="3">
              <a:lnSpc>
                <a:spcPct val="150000"/>
              </a:lnSpc>
              <a:defRPr/>
            </a:pPr>
            <a:r>
              <a:rPr lang="ko-KR" altLang="en-US"/>
              <a:t>방법 </a:t>
            </a:r>
            <a:r>
              <a:rPr lang="en-US" altLang="ko-KR"/>
              <a:t>a) 2</a:t>
            </a:r>
            <a:r>
              <a:rPr lang="en-US" altLang="ko-KR" baseline="30000"/>
              <a:t>n</a:t>
            </a:r>
            <a:r>
              <a:rPr lang="ko-KR" altLang="en-US"/>
              <a:t>에서 음수</a:t>
            </a:r>
            <a:r>
              <a:rPr lang="en-US" altLang="ko-KR"/>
              <a:t>x (-x)</a:t>
            </a:r>
            <a:r>
              <a:rPr lang="ko-KR" altLang="en-US"/>
              <a:t>의 절댓값을</a:t>
            </a:r>
            <a:r>
              <a:rPr lang="en-US" altLang="ko-KR"/>
              <a:t> </a:t>
            </a:r>
            <a:r>
              <a:rPr lang="ko-KR" altLang="en-US"/>
              <a:t>뺌</a:t>
            </a:r>
            <a:r>
              <a:rPr lang="en-US" altLang="ko-KR"/>
              <a:t> </a:t>
            </a:r>
            <a:r>
              <a:rPr lang="ko-KR" altLang="en-US"/>
              <a:t> </a:t>
            </a:r>
            <a:r>
              <a:rPr lang="ko-KR" altLang="en-US">
                <a:latin typeface="맑은 고딕"/>
                <a:ea typeface="맑은 고딕"/>
              </a:rPr>
              <a:t>☞</a:t>
            </a:r>
            <a:r>
              <a:rPr lang="ko-KR" altLang="en-US"/>
              <a:t> </a:t>
            </a:r>
            <a:r>
              <a:rPr lang="en-US" altLang="ko-KR"/>
              <a:t>2</a:t>
            </a:r>
            <a:r>
              <a:rPr lang="en-US" altLang="ko-KR" baseline="30000"/>
              <a:t>n</a:t>
            </a:r>
            <a:r>
              <a:rPr lang="en-US" altLang="ko-KR"/>
              <a:t> - </a:t>
            </a:r>
            <a:r>
              <a:rPr lang="ko-KR" altLang="en-US"/>
              <a:t> </a:t>
            </a:r>
            <a:r>
              <a:rPr lang="en-US" altLang="ko-KR"/>
              <a:t>|-x|</a:t>
            </a:r>
            <a:r>
              <a:rPr lang="ko-KR" altLang="en-US"/>
              <a:t> </a:t>
            </a:r>
            <a:endParaRPr lang="en-US" altLang="ko-KR"/>
          </a:p>
          <a:p>
            <a:pPr lvl="3">
              <a:lnSpc>
                <a:spcPct val="150000"/>
              </a:lnSpc>
              <a:defRPr/>
            </a:pPr>
            <a:r>
              <a:rPr lang="ko-KR" altLang="en-US"/>
              <a:t>방법 </a:t>
            </a:r>
            <a:r>
              <a:rPr lang="en-US" altLang="ko-KR"/>
              <a:t>b) n</a:t>
            </a:r>
            <a:r>
              <a:rPr lang="ko-KR" altLang="en-US"/>
              <a:t>비트를 모두</a:t>
            </a:r>
            <a:r>
              <a:rPr lang="en-US" altLang="ko-KR"/>
              <a:t> 1</a:t>
            </a:r>
            <a:r>
              <a:rPr lang="ko-KR" altLang="en-US"/>
              <a:t>로 만든 이진수에서 음수</a:t>
            </a:r>
            <a:r>
              <a:rPr lang="en-US" altLang="ko-KR"/>
              <a:t>x (-x)</a:t>
            </a:r>
            <a:r>
              <a:rPr lang="ko-KR" altLang="en-US"/>
              <a:t>의 절댓값 이진수 </a:t>
            </a:r>
            <a:r>
              <a:rPr lang="en-US" altLang="ko-KR"/>
              <a:t>|-x|</a:t>
            </a:r>
            <a:r>
              <a:rPr lang="ko-KR" altLang="en-US"/>
              <a:t>를 뺀 값</a:t>
            </a:r>
            <a:r>
              <a:rPr lang="en-US" altLang="ko-KR"/>
              <a:t>(1</a:t>
            </a:r>
            <a:r>
              <a:rPr lang="ko-KR" altLang="en-US"/>
              <a:t>의 보수</a:t>
            </a:r>
            <a:r>
              <a:rPr lang="en-US" altLang="ko-KR"/>
              <a:t>)</a:t>
            </a:r>
            <a:r>
              <a:rPr lang="ko-KR" altLang="en-US"/>
              <a:t>에 </a:t>
            </a:r>
            <a:r>
              <a:rPr lang="en-US" altLang="ko-KR"/>
              <a:t>1</a:t>
            </a:r>
            <a:r>
              <a:rPr lang="ko-KR" altLang="en-US"/>
              <a:t>을 더함</a:t>
            </a:r>
            <a:endParaRPr lang="en-US" altLang="ko-KR"/>
          </a:p>
          <a:p>
            <a:pPr lvl="3" eaLnBrk="1" hangingPunct="1">
              <a:lnSpc>
                <a:spcPct val="200000"/>
              </a:lnSpc>
              <a:defRPr/>
            </a:pPr>
            <a:r>
              <a:rPr lang="ko-KR" altLang="en-US"/>
              <a:t>예</a:t>
            </a:r>
            <a:r>
              <a:rPr lang="en-US" altLang="ko-KR" dirty="0"/>
              <a:t>) </a:t>
            </a:r>
            <a:r>
              <a:rPr lang="en-US" altLang="ko-KR"/>
              <a:t>10</a:t>
            </a:r>
            <a:r>
              <a:rPr lang="ko-KR" altLang="en-US"/>
              <a:t>진수 음수</a:t>
            </a:r>
            <a:r>
              <a:rPr lang="en-US" altLang="ko-KR"/>
              <a:t>21 (-21)</a:t>
            </a:r>
            <a:r>
              <a:rPr lang="ko-KR" altLang="en-US"/>
              <a:t>을 </a:t>
            </a:r>
            <a:r>
              <a:rPr lang="en-US" altLang="ko-KR"/>
              <a:t>1</a:t>
            </a:r>
            <a:r>
              <a:rPr lang="ko-KR" altLang="en-US"/>
              <a:t>바이트의 </a:t>
            </a:r>
            <a:r>
              <a:rPr lang="en-US" altLang="ko-KR"/>
              <a:t>2</a:t>
            </a:r>
            <a:r>
              <a:rPr lang="ko-KR" altLang="en-US"/>
              <a:t>의 보수로 표현하기 </a:t>
            </a:r>
            <a:endParaRPr lang="en-US" altLang="ko-KR" dirty="0"/>
          </a:p>
        </p:txBody>
      </p:sp>
      <p:sp>
        <p:nvSpPr>
          <p:cNvPr id="225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수치 자료의 표현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073224" y="4365104"/>
            <a:ext cx="7315200" cy="2041548"/>
            <a:chOff x="1073224" y="4365104"/>
            <a:chExt cx="7315200" cy="2041548"/>
          </a:xfrm>
        </p:grpSpPr>
        <p:grpSp>
          <p:nvGrpSpPr>
            <p:cNvPr id="4" name="그룹 3"/>
            <p:cNvGrpSpPr/>
            <p:nvPr/>
          </p:nvGrpSpPr>
          <p:grpSpPr>
            <a:xfrm>
              <a:off x="1073224" y="4365104"/>
              <a:ext cx="7315200" cy="2041548"/>
              <a:chOff x="827584" y="4771828"/>
              <a:chExt cx="7315200" cy="2041548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827584" y="4771828"/>
                <a:ext cx="7315200" cy="2041548"/>
                <a:chOff x="827584" y="3230427"/>
                <a:chExt cx="7315200" cy="2041548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27584" y="3230427"/>
                  <a:ext cx="7315200" cy="2041548"/>
                </a:xfrm>
                <a:prstGeom prst="rect">
                  <a:avLst/>
                </a:prstGeom>
              </p:spPr>
            </p:pic>
            <p:sp>
              <p:nvSpPr>
                <p:cNvPr id="6" name="직사각형 5"/>
                <p:cNvSpPr/>
                <p:nvPr/>
              </p:nvSpPr>
              <p:spPr>
                <a:xfrm>
                  <a:off x="4931544" y="4581127"/>
                  <a:ext cx="1224632" cy="159147"/>
                </a:xfrm>
                <a:prstGeom prst="rect">
                  <a:avLst/>
                </a:prstGeom>
                <a:solidFill>
                  <a:srgbClr val="FF0000">
                    <a:alpha val="4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" name="직사각형 6"/>
              <p:cNvSpPr/>
              <p:nvPr/>
            </p:nvSpPr>
            <p:spPr>
              <a:xfrm>
                <a:off x="4788024" y="5778976"/>
                <a:ext cx="1368152" cy="21602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928742" y="5359322"/>
                <a:ext cx="1008000" cy="21602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5011554" y="5239880"/>
                <a:ext cx="1152000" cy="21602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3192418" y="4641706"/>
              <a:ext cx="252000" cy="21602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218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2</a:t>
            </a:r>
            <a:r>
              <a:rPr lang="ko-KR" altLang="en-US" dirty="0"/>
              <a:t>진수의 정수 표현</a:t>
            </a:r>
            <a:endParaRPr lang="en-US" altLang="ko-KR" dirty="0"/>
          </a:p>
          <a:p>
            <a:pPr lvl="1"/>
            <a:r>
              <a:rPr lang="en-US" altLang="ko-KR"/>
              <a:t>2</a:t>
            </a:r>
            <a:r>
              <a:rPr lang="ko-KR" altLang="en-US"/>
              <a:t>의 보수</a:t>
            </a:r>
            <a:r>
              <a:rPr lang="en-US" altLang="ko-KR" baseline="30000"/>
              <a:t>2’ Complement</a:t>
            </a:r>
            <a:r>
              <a:rPr lang="en-US" altLang="ko-KR"/>
              <a:t> </a:t>
            </a:r>
            <a:r>
              <a:rPr lang="ko-KR" altLang="en-US"/>
              <a:t>형식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1</a:t>
            </a:r>
            <a:r>
              <a:rPr lang="ko-KR" altLang="en-US" dirty="0"/>
              <a:t>바이트를 </a:t>
            </a:r>
            <a:r>
              <a:rPr lang="ko-KR" altLang="en-US"/>
              <a:t>사용하는 </a:t>
            </a:r>
            <a:r>
              <a:rPr lang="en-US" altLang="ko-KR"/>
              <a:t>2</a:t>
            </a:r>
            <a:r>
              <a:rPr lang="ko-KR" altLang="en-US"/>
              <a:t>의 </a:t>
            </a:r>
            <a:r>
              <a:rPr lang="ko-KR" altLang="en-US" dirty="0"/>
              <a:t>보수 형식의 예</a:t>
            </a:r>
            <a:endParaRPr lang="en-US" altLang="ko-KR" dirty="0"/>
          </a:p>
          <a:p>
            <a:pPr marL="627062" lvl="2" indent="0">
              <a:buFontTx/>
              <a:buNone/>
              <a:defRPr/>
            </a:pPr>
            <a:r>
              <a:rPr lang="en-US" altLang="ko-KR" b="1" dirty="0"/>
              <a:t>    </a:t>
            </a:r>
          </a:p>
          <a:p>
            <a:pPr marL="627062" lvl="2" indent="0">
              <a:buFontTx/>
              <a:buNone/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sz="1050" dirty="0"/>
          </a:p>
          <a:p>
            <a:pPr lvl="2">
              <a:defRPr/>
            </a:pPr>
            <a:endParaRPr lang="en-US" altLang="ko-KR" sz="1050" dirty="0"/>
          </a:p>
          <a:p>
            <a:pPr lvl="1">
              <a:defRPr/>
            </a:pPr>
            <a:r>
              <a:rPr lang="en-US" altLang="ko-KR" dirty="0"/>
              <a:t>2</a:t>
            </a:r>
            <a:r>
              <a:rPr lang="ko-KR" altLang="en-US" dirty="0"/>
              <a:t>진수 정수의 세 가지 표현 방법에서 </a:t>
            </a:r>
            <a:r>
              <a:rPr lang="ko-KR" altLang="en-US" spc="-100" dirty="0"/>
              <a:t>양수의 표현은 같고 </a:t>
            </a:r>
            <a:r>
              <a:rPr lang="ko-KR" altLang="en-US" b="1" dirty="0">
                <a:solidFill>
                  <a:srgbClr val="FF0000"/>
                </a:solidFill>
              </a:rPr>
              <a:t>음수의 </a:t>
            </a:r>
            <a:br>
              <a:rPr lang="en-US" altLang="ko-KR" b="1" dirty="0">
                <a:solidFill>
                  <a:srgbClr val="FF0000"/>
                </a:solidFill>
              </a:rPr>
            </a:br>
            <a:r>
              <a:rPr lang="ko-KR" altLang="en-US" b="1" dirty="0">
                <a:solidFill>
                  <a:srgbClr val="FF0000"/>
                </a:solidFill>
              </a:rPr>
              <a:t>표현만 다르다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55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수치 자료의 표현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10763" y="2207343"/>
            <a:ext cx="8611134" cy="1725713"/>
            <a:chOff x="510763" y="2207343"/>
            <a:chExt cx="8611134" cy="172571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0763" y="2207343"/>
              <a:ext cx="8611134" cy="1725713"/>
            </a:xfrm>
            <a:prstGeom prst="rect">
              <a:avLst/>
            </a:prstGeom>
          </p:spPr>
        </p:pic>
        <p:sp>
          <p:nvSpPr>
            <p:cNvPr id="8" name="Text Box 202"/>
            <p:cNvSpPr txBox="1">
              <a:spLocks noChangeArrowheads="1"/>
            </p:cNvSpPr>
            <p:nvPr/>
          </p:nvSpPr>
          <p:spPr bwMode="auto">
            <a:xfrm>
              <a:off x="522486" y="2553181"/>
              <a:ext cx="3852000" cy="222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ko-KR" sz="1200" b="1">
                  <a:solidFill>
                    <a:srgbClr val="0000CC"/>
                  </a:solidFill>
                  <a:latin typeface="+mj-ea"/>
                  <a:ea typeface="+mj-ea"/>
                </a:rPr>
                <a:t>▶ </a:t>
              </a:r>
              <a:r>
                <a:rPr lang="ko-KR" altLang="en-US" sz="1200" b="1">
                  <a:solidFill>
                    <a:srgbClr val="0000CC"/>
                  </a:solidFill>
                  <a:latin typeface="+mj-ea"/>
                  <a:ea typeface="+mj-ea"/>
                </a:rPr>
                <a:t>양수는 부호절댓값형식의 </a:t>
              </a:r>
              <a:r>
                <a:rPr lang="ko-KR" altLang="en-US" sz="1200" b="1" dirty="0">
                  <a:solidFill>
                    <a:srgbClr val="0000CC"/>
                  </a:solidFill>
                  <a:latin typeface="+mj-ea"/>
                  <a:ea typeface="+mj-ea"/>
                </a:rPr>
                <a:t>양수 표현과 같음</a:t>
              </a:r>
              <a:r>
                <a:rPr lang="en-US" altLang="ko-KR" sz="1200" b="1" dirty="0">
                  <a:solidFill>
                    <a:srgbClr val="0000CC"/>
                  </a:solidFill>
                  <a:latin typeface="+mj-ea"/>
                  <a:ea typeface="+mj-ea"/>
                </a:rPr>
                <a:t>!</a:t>
              </a:r>
            </a:p>
          </p:txBody>
        </p:sp>
        <p:sp>
          <p:nvSpPr>
            <p:cNvPr id="9" name="Text Box 202"/>
            <p:cNvSpPr txBox="1">
              <a:spLocks noChangeArrowheads="1"/>
            </p:cNvSpPr>
            <p:nvPr/>
          </p:nvSpPr>
          <p:spPr bwMode="auto">
            <a:xfrm>
              <a:off x="4763261" y="3284984"/>
              <a:ext cx="4162610" cy="222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ko-KR" sz="1200" b="1">
                  <a:solidFill>
                    <a:srgbClr val="0000CC"/>
                  </a:solidFill>
                  <a:latin typeface="+mj-ea"/>
                  <a:ea typeface="+mj-ea"/>
                </a:rPr>
                <a:t>▶ 2</a:t>
              </a:r>
              <a:r>
                <a:rPr lang="ko-KR" altLang="en-US" sz="1200" b="1">
                  <a:solidFill>
                    <a:srgbClr val="0000CC"/>
                  </a:solidFill>
                  <a:latin typeface="+mj-ea"/>
                  <a:ea typeface="+mj-ea"/>
                </a:rPr>
                <a:t>의 보수형식으로 표현한 음수도 첫 비트는 </a:t>
              </a:r>
              <a:r>
                <a:rPr lang="en-US" altLang="ko-KR" sz="1200" b="1">
                  <a:solidFill>
                    <a:srgbClr val="0000CC"/>
                  </a:solidFill>
                  <a:latin typeface="+mj-ea"/>
                  <a:ea typeface="+mj-ea"/>
                </a:rPr>
                <a:t>1</a:t>
              </a:r>
              <a:r>
                <a:rPr lang="ko-KR" altLang="en-US" sz="1200" b="1">
                  <a:solidFill>
                    <a:srgbClr val="0000CC"/>
                  </a:solidFill>
                  <a:latin typeface="+mj-ea"/>
                  <a:ea typeface="+mj-ea"/>
                </a:rPr>
                <a:t>이 됨</a:t>
              </a:r>
              <a:r>
                <a:rPr lang="en-US" altLang="ko-KR" sz="1200" b="1">
                  <a:solidFill>
                    <a:srgbClr val="0000CC"/>
                  </a:solidFill>
                  <a:latin typeface="+mj-ea"/>
                  <a:ea typeface="+mj-ea"/>
                </a:rPr>
                <a:t>!</a:t>
              </a:r>
              <a:endParaRPr lang="en-US" altLang="ko-KR" sz="1200" b="1" dirty="0">
                <a:solidFill>
                  <a:srgbClr val="0000CC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8485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수치 자료의 표현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4594" y="1268761"/>
            <a:ext cx="8513690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85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진수의 실수 표현</a:t>
            </a:r>
            <a:endParaRPr lang="en-US" altLang="ko-KR" dirty="0"/>
          </a:p>
          <a:p>
            <a:pPr lvl="1"/>
            <a:r>
              <a:rPr lang="ko-KR" altLang="en-US" dirty="0"/>
              <a:t>고정 소수점 표현</a:t>
            </a:r>
            <a:endParaRPr lang="en-US" altLang="ko-KR" dirty="0"/>
          </a:p>
          <a:p>
            <a:pPr lvl="2"/>
            <a:r>
              <a:rPr lang="ko-KR" altLang="en-US" dirty="0"/>
              <a:t>소수점이 항상 최상위 비트의 왼쪽 밖에 고정되어 있는 것으로 </a:t>
            </a:r>
            <a:br>
              <a:rPr lang="en-US" altLang="ko-KR" dirty="0"/>
            </a:br>
            <a:r>
              <a:rPr lang="ko-KR" altLang="en-US" dirty="0"/>
              <a:t>취급하는 방법</a:t>
            </a:r>
            <a:endParaRPr lang="en-US" altLang="ko-KR" dirty="0"/>
          </a:p>
          <a:p>
            <a:pPr lvl="2"/>
            <a:r>
              <a:rPr lang="ko-KR" altLang="en-US" dirty="0"/>
              <a:t>고정 소수점 표현의 </a:t>
            </a:r>
            <a:r>
              <a:rPr lang="en-US" altLang="ko-KR" sz="2400" b="1" dirty="0">
                <a:solidFill>
                  <a:srgbClr val="3366FF"/>
                </a:solidFill>
              </a:rPr>
              <a:t>00010101</a:t>
            </a:r>
            <a:r>
              <a:rPr lang="ko-KR" altLang="en-US" dirty="0"/>
              <a:t>은 </a:t>
            </a:r>
            <a:r>
              <a:rPr lang="en-US" altLang="ko-KR" sz="2400" b="1" dirty="0">
                <a:solidFill>
                  <a:srgbClr val="3366FF"/>
                </a:solidFill>
              </a:rPr>
              <a:t>0.00010101</a:t>
            </a:r>
            <a:r>
              <a:rPr lang="ko-KR" altLang="en-US" dirty="0"/>
              <a:t>의 실수 값을 의미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부동 소수점 형식의 표현</a:t>
            </a:r>
            <a:endParaRPr lang="en-US" altLang="ko-KR" dirty="0"/>
          </a:p>
          <a:p>
            <a:pPr lvl="2"/>
            <a:r>
              <a:rPr lang="ko-KR" altLang="en-US" dirty="0"/>
              <a:t>고정 소수점 형식에 비해서 표현 가능한 값의 범위가 넓음</a:t>
            </a:r>
            <a:endParaRPr lang="en-US" altLang="ko-KR" dirty="0"/>
          </a:p>
          <a:p>
            <a:pPr lvl="2"/>
            <a:r>
              <a:rPr lang="ko-KR" altLang="en-US" dirty="0"/>
              <a:t>실수를 구분하여 표현</a:t>
            </a:r>
            <a:endParaRPr lang="en-US" altLang="ko-KR" dirty="0"/>
          </a:p>
          <a:p>
            <a:pPr marL="895350" lvl="3" indent="0" eaLnBrk="1" hangingPunct="1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245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수치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4656138"/>
            <a:ext cx="4991100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  <a:p>
            <a:pPr lvl="1"/>
            <a:r>
              <a:rPr lang="ko-KR" altLang="en-US" dirty="0"/>
              <a:t>자료구조의 의미와 중요성을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자료구조에서 다루는 내용을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컴퓨터 내부의 </a:t>
            </a:r>
            <a:r>
              <a:rPr lang="en-US" altLang="ko-KR" dirty="0"/>
              <a:t>2</a:t>
            </a:r>
            <a:r>
              <a:rPr lang="ko-KR" altLang="en-US" dirty="0"/>
              <a:t>진수 코드 체계를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자료 형태에 따른 자료 표현 형식을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자료를 추상화하고 구체화하는 개념을 이해한다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알고리즘의 개념을 이해하고 알고리즘의 표현 방법을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알고리즘의 성능 분석 방법을 알아본다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내용</a:t>
            </a:r>
          </a:p>
          <a:p>
            <a:pPr marL="357187" lvl="1" indent="0">
              <a:buNone/>
            </a:pPr>
            <a:r>
              <a:rPr lang="en-US" altLang="ko-KR" dirty="0"/>
              <a:t>01 </a:t>
            </a:r>
            <a:r>
              <a:rPr lang="ko-KR" altLang="en-US" dirty="0"/>
              <a:t>자료구조의 이해</a:t>
            </a:r>
          </a:p>
          <a:p>
            <a:pPr marL="357187" lvl="1" indent="0">
              <a:buNone/>
            </a:pPr>
            <a:r>
              <a:rPr lang="en-US" altLang="ko-KR" dirty="0"/>
              <a:t>02 </a:t>
            </a:r>
            <a:r>
              <a:rPr lang="ko-KR" altLang="en-US" dirty="0"/>
              <a:t>자료의 표현</a:t>
            </a:r>
          </a:p>
          <a:p>
            <a:pPr marL="357187" lvl="1" indent="0">
              <a:buNone/>
            </a:pPr>
            <a:r>
              <a:rPr lang="en-US" altLang="ko-KR" dirty="0"/>
              <a:t>03 </a:t>
            </a:r>
            <a:r>
              <a:rPr lang="ko-KR" altLang="en-US" dirty="0"/>
              <a:t>자료의 추상화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491880" y="4941168"/>
            <a:ext cx="4572000" cy="10854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7187" lvl="1" eaLnBrk="0" hangingPunct="0"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</a:pPr>
            <a:r>
              <a:rPr lang="en-US" altLang="ko-KR" sz="1800" dirty="0">
                <a:latin typeface="+mn-ea"/>
                <a:ea typeface="+mn-ea"/>
              </a:rPr>
              <a:t>04 </a:t>
            </a:r>
            <a:r>
              <a:rPr lang="ko-KR" altLang="en-US" sz="1800" dirty="0">
                <a:latin typeface="+mn-ea"/>
                <a:ea typeface="+mn-ea"/>
              </a:rPr>
              <a:t>알고리즘의 이해</a:t>
            </a:r>
          </a:p>
          <a:p>
            <a:pPr marL="357187" lvl="1" eaLnBrk="0" hangingPunct="0"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</a:pPr>
            <a:r>
              <a:rPr lang="en-US" altLang="ko-KR" sz="1800" dirty="0">
                <a:latin typeface="+mn-ea"/>
                <a:ea typeface="+mn-ea"/>
              </a:rPr>
              <a:t>05 </a:t>
            </a:r>
            <a:r>
              <a:rPr lang="ko-KR" altLang="en-US" sz="1800" dirty="0">
                <a:latin typeface="+mn-ea"/>
                <a:ea typeface="+mn-ea"/>
              </a:rPr>
              <a:t>알고리즘의 표현 방법</a:t>
            </a:r>
          </a:p>
          <a:p>
            <a:pPr marL="357187" lvl="1" eaLnBrk="0" hangingPunct="0"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</a:pPr>
            <a:r>
              <a:rPr lang="en-US" altLang="ko-KR" sz="1800" dirty="0">
                <a:latin typeface="+mn-ea"/>
                <a:ea typeface="+mn-ea"/>
              </a:rPr>
              <a:t>06 </a:t>
            </a:r>
            <a:r>
              <a:rPr lang="ko-KR" altLang="en-US" sz="1800" dirty="0">
                <a:latin typeface="+mn-ea"/>
                <a:ea typeface="+mn-ea"/>
              </a:rPr>
              <a:t>알고리즘의 성능 분석</a:t>
            </a:r>
          </a:p>
        </p:txBody>
      </p:sp>
    </p:spTree>
    <p:extLst>
      <p:ext uri="{BB962C8B-B14F-4D97-AF65-F5344CB8AC3E}">
        <p14:creationId xmlns:p14="http://schemas.microsoft.com/office/powerpoint/2010/main" val="1076084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진수의 실수 표현</a:t>
            </a:r>
            <a:endParaRPr lang="en-US" altLang="ko-KR" dirty="0"/>
          </a:p>
          <a:p>
            <a:pPr lvl="1"/>
            <a:r>
              <a:rPr lang="ko-KR" altLang="en-US" dirty="0"/>
              <a:t>부동 소수점 형식의 표현</a:t>
            </a:r>
            <a:endParaRPr lang="en-US" altLang="ko-KR" dirty="0"/>
          </a:p>
          <a:p>
            <a:pPr marL="895350" lvl="3" indent="0" eaLnBrk="1" hangingPunct="1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2560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수치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5" y="1844824"/>
            <a:ext cx="7861290" cy="329535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749926" y="1566054"/>
            <a:ext cx="30060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/>
            <a:r>
              <a:rPr lang="en-US" altLang="ko-KR" sz="1200" dirty="0">
                <a:solidFill>
                  <a:srgbClr val="0000CC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4</a:t>
            </a:r>
            <a:r>
              <a:rPr lang="ko-KR" altLang="en-US" sz="1200" dirty="0">
                <a:solidFill>
                  <a:srgbClr val="0000CC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바이트를 사용하는 부동 소수점 형식</a:t>
            </a:r>
            <a:endParaRPr lang="en-US" altLang="ko-KR" sz="1200" dirty="0">
              <a:solidFill>
                <a:srgbClr val="0000CC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35939" y="3198449"/>
            <a:ext cx="30060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/>
            <a:r>
              <a:rPr lang="en-US" altLang="ko-KR" sz="1200" dirty="0">
                <a:solidFill>
                  <a:srgbClr val="0000CC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8</a:t>
            </a:r>
            <a:r>
              <a:rPr lang="ko-KR" altLang="en-US" sz="1200" dirty="0">
                <a:solidFill>
                  <a:srgbClr val="0000CC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바이트를 사용하는 부동 소수점 형식</a:t>
            </a:r>
            <a:endParaRPr lang="en-US" altLang="ko-KR" sz="1200" dirty="0">
              <a:solidFill>
                <a:srgbClr val="0000CC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/>
              <a:t>문자 자료의 표현</a:t>
            </a:r>
            <a:endParaRPr lang="en-US" altLang="ko-KR" dirty="0"/>
          </a:p>
          <a:p>
            <a:pPr lvl="1"/>
            <a:r>
              <a:rPr lang="ko-KR" altLang="en-US" dirty="0"/>
              <a:t>문자에 대한 이진수 코드를 정의하여 사용</a:t>
            </a:r>
            <a:endParaRPr lang="en-US" altLang="ko-KR" dirty="0"/>
          </a:p>
          <a:p>
            <a:pPr lvl="1"/>
            <a:r>
              <a:rPr lang="ko-KR" altLang="en-US" dirty="0"/>
              <a:t>문자에 대한 이진수 </a:t>
            </a:r>
            <a:r>
              <a:rPr lang="ko-KR" altLang="en-US" dirty="0" err="1"/>
              <a:t>코드표</a:t>
            </a:r>
            <a:endParaRPr lang="en-US" altLang="ko-KR" dirty="0"/>
          </a:p>
          <a:p>
            <a:pPr lvl="2"/>
            <a:r>
              <a:rPr lang="en-US" altLang="ko-KR" dirty="0"/>
              <a:t>BCD </a:t>
            </a:r>
            <a:r>
              <a:rPr lang="ko-KR" altLang="en-US" dirty="0"/>
              <a:t>코드</a:t>
            </a:r>
          </a:p>
          <a:p>
            <a:pPr lvl="2"/>
            <a:r>
              <a:rPr lang="en-US" altLang="ko-KR" dirty="0"/>
              <a:t>EBCDIC </a:t>
            </a:r>
            <a:r>
              <a:rPr lang="ko-KR" altLang="en-US" dirty="0"/>
              <a:t>코드 </a:t>
            </a:r>
          </a:p>
          <a:p>
            <a:pPr lvl="2"/>
            <a:r>
              <a:rPr lang="en-US" altLang="ko-KR" dirty="0"/>
              <a:t>ASCII </a:t>
            </a:r>
            <a:r>
              <a:rPr lang="ko-KR" altLang="en-US" dirty="0"/>
              <a:t>코드</a:t>
            </a:r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문자 자료의 표현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/>
              <a:t>BCD </a:t>
            </a:r>
            <a:r>
              <a:rPr lang="ko-KR" altLang="en-US"/>
              <a:t>코드</a:t>
            </a:r>
            <a:endParaRPr lang="en-US" altLang="ko-KR"/>
          </a:p>
          <a:p>
            <a:pPr lvl="1"/>
            <a:r>
              <a:rPr lang="en-US" altLang="ko-KR"/>
              <a:t>6</a:t>
            </a:r>
            <a:r>
              <a:rPr lang="ko-KR" altLang="en-US"/>
              <a:t>비트를 사용하여 문자 표현</a:t>
            </a:r>
            <a:endParaRPr lang="en-US" altLang="ko-KR"/>
          </a:p>
          <a:p>
            <a:pPr lvl="2"/>
            <a:r>
              <a:rPr lang="ko-KR" altLang="en-US"/>
              <a:t>상위 </a:t>
            </a:r>
            <a:r>
              <a:rPr lang="en-US" altLang="ko-KR"/>
              <a:t>2</a:t>
            </a:r>
            <a:r>
              <a:rPr lang="ko-KR" altLang="en-US"/>
              <a:t>비트 </a:t>
            </a:r>
            <a:r>
              <a:rPr lang="en-US" altLang="ko-KR"/>
              <a:t>: </a:t>
            </a:r>
            <a:r>
              <a:rPr lang="ko-KR" altLang="en-US"/>
              <a:t>존 비트</a:t>
            </a:r>
            <a:endParaRPr lang="en-US" altLang="ko-KR"/>
          </a:p>
          <a:p>
            <a:pPr lvl="2"/>
            <a:r>
              <a:rPr lang="ko-KR" altLang="en-US"/>
              <a:t>하위 </a:t>
            </a:r>
            <a:r>
              <a:rPr lang="en-US" altLang="ko-KR"/>
              <a:t>4</a:t>
            </a:r>
            <a:r>
              <a:rPr lang="ko-KR" altLang="en-US"/>
              <a:t>비트 </a:t>
            </a:r>
            <a:r>
              <a:rPr lang="en-US" altLang="ko-KR"/>
              <a:t>: 2</a:t>
            </a:r>
            <a:r>
              <a:rPr lang="ko-KR" altLang="en-US"/>
              <a:t>진수 비트</a:t>
            </a:r>
            <a:endParaRPr lang="en-US" altLang="ko-KR"/>
          </a:p>
          <a:p>
            <a:pPr lvl="2"/>
            <a:r>
              <a:rPr lang="ko-KR" altLang="en-US"/>
              <a:t>존 비트와 </a:t>
            </a:r>
            <a:r>
              <a:rPr lang="en-US" altLang="ko-KR"/>
              <a:t>2</a:t>
            </a:r>
            <a:r>
              <a:rPr lang="ko-KR" altLang="en-US"/>
              <a:t>진수 비트를 조합하여 </a:t>
            </a:r>
            <a:r>
              <a:rPr lang="en-US" altLang="ko-KR"/>
              <a:t>10</a:t>
            </a:r>
            <a:r>
              <a:rPr lang="ko-KR" altLang="en-US"/>
              <a:t>진수 </a:t>
            </a:r>
            <a:r>
              <a:rPr lang="en-US" altLang="ko-KR"/>
              <a:t>0~9</a:t>
            </a:r>
            <a:r>
              <a:rPr lang="ko-KR" altLang="en-US"/>
              <a:t>와 영어 대문자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특수 문자를 표현</a:t>
            </a:r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문자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212976"/>
            <a:ext cx="7868801" cy="14552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BCD </a:t>
            </a:r>
            <a:r>
              <a:rPr lang="ko-KR" altLang="en-US" dirty="0"/>
              <a:t>코드</a:t>
            </a:r>
            <a:endParaRPr lang="en-US" altLang="ko-KR" dirty="0"/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286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문자 자료의 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436" y="1454552"/>
            <a:ext cx="8743564" cy="466962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/>
              <a:t>EBCDIC </a:t>
            </a:r>
            <a:r>
              <a:rPr lang="ko-KR" altLang="en-US"/>
              <a:t>코드</a:t>
            </a:r>
            <a:endParaRPr lang="en-US" altLang="ko-KR"/>
          </a:p>
          <a:p>
            <a:pPr lvl="1"/>
            <a:r>
              <a:rPr lang="en-US" altLang="ko-KR"/>
              <a:t>8</a:t>
            </a:r>
            <a:r>
              <a:rPr lang="ko-KR" altLang="en-US"/>
              <a:t>비트를 사용하여 문자 표현</a:t>
            </a:r>
            <a:endParaRPr lang="en-US" altLang="ko-KR"/>
          </a:p>
          <a:p>
            <a:pPr lvl="2"/>
            <a:r>
              <a:rPr lang="ko-KR" altLang="en-US"/>
              <a:t>상위 </a:t>
            </a:r>
            <a:r>
              <a:rPr lang="en-US" altLang="ko-KR"/>
              <a:t>4</a:t>
            </a:r>
            <a:r>
              <a:rPr lang="ko-KR" altLang="en-US"/>
              <a:t>비트 </a:t>
            </a:r>
            <a:r>
              <a:rPr lang="en-US" altLang="ko-KR"/>
              <a:t>: </a:t>
            </a:r>
            <a:r>
              <a:rPr lang="ko-KR" altLang="en-US"/>
              <a:t>존 비트</a:t>
            </a:r>
            <a:endParaRPr lang="en-US" altLang="ko-KR"/>
          </a:p>
          <a:p>
            <a:pPr lvl="2"/>
            <a:r>
              <a:rPr lang="ko-KR" altLang="en-US"/>
              <a:t>하위 </a:t>
            </a:r>
            <a:r>
              <a:rPr lang="en-US" altLang="ko-KR"/>
              <a:t>4</a:t>
            </a:r>
            <a:r>
              <a:rPr lang="ko-KR" altLang="en-US"/>
              <a:t>비트 </a:t>
            </a:r>
            <a:r>
              <a:rPr lang="en-US" altLang="ko-KR"/>
              <a:t>: 2</a:t>
            </a:r>
            <a:r>
              <a:rPr lang="ko-KR" altLang="en-US"/>
              <a:t>진수 비트</a:t>
            </a:r>
            <a:endParaRPr lang="en-US" altLang="ko-KR"/>
          </a:p>
          <a:p>
            <a:pPr lvl="2"/>
            <a:r>
              <a:rPr lang="ko-KR" altLang="en-US"/>
              <a:t>존 비트와 </a:t>
            </a:r>
            <a:r>
              <a:rPr lang="en-US" altLang="ko-KR"/>
              <a:t>2</a:t>
            </a:r>
            <a:r>
              <a:rPr lang="ko-KR" altLang="en-US"/>
              <a:t>진수 비트를 조합하여 </a:t>
            </a:r>
            <a:r>
              <a:rPr lang="en-US" altLang="ko-KR"/>
              <a:t>10</a:t>
            </a:r>
            <a:r>
              <a:rPr lang="ko-KR" altLang="en-US"/>
              <a:t>진수 </a:t>
            </a:r>
            <a:r>
              <a:rPr lang="en-US" altLang="ko-KR"/>
              <a:t>0~9</a:t>
            </a:r>
            <a:r>
              <a:rPr lang="ko-KR" altLang="en-US"/>
              <a:t>와 영어 대문자</a:t>
            </a:r>
            <a:r>
              <a:rPr lang="en-US" altLang="ko-KR"/>
              <a:t>/</a:t>
            </a:r>
            <a:r>
              <a:rPr lang="ko-KR" altLang="en-US"/>
              <a:t>소문자와</a:t>
            </a:r>
            <a:br>
              <a:rPr lang="en-US" altLang="ko-KR"/>
            </a:br>
            <a:r>
              <a:rPr lang="ko-KR" altLang="en-US"/>
              <a:t>특수문자를 표현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en-US" altLang="ko-KR"/>
              <a:t>EBCDIC </a:t>
            </a:r>
            <a:r>
              <a:rPr lang="ko-KR" altLang="en-US"/>
              <a:t>코드의 구성</a:t>
            </a:r>
            <a:endParaRPr lang="en-US" altLang="ko-KR"/>
          </a:p>
          <a:p>
            <a:pPr lvl="2"/>
            <a:endParaRPr lang="ko-KR" altLang="en-US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문자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35" y="3933056"/>
            <a:ext cx="7263730" cy="253063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EBCDIC </a:t>
            </a:r>
            <a:r>
              <a:rPr lang="ko-KR" altLang="en-US" dirty="0"/>
              <a:t>코드</a:t>
            </a:r>
            <a:endParaRPr lang="en-US" altLang="ko-KR" dirty="0"/>
          </a:p>
        </p:txBody>
      </p:sp>
      <p:sp>
        <p:nvSpPr>
          <p:cNvPr id="307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문자 자료의 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" b="468"/>
          <a:stretch/>
        </p:blipFill>
        <p:spPr>
          <a:xfrm>
            <a:off x="2555776" y="940477"/>
            <a:ext cx="5918936" cy="57273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en-US" altLang="ko-KR"/>
              <a:t>ASCII </a:t>
            </a:r>
            <a:r>
              <a:rPr lang="ko-KR" altLang="en-US"/>
              <a:t>코드</a:t>
            </a:r>
            <a:endParaRPr lang="en-US" altLang="ko-KR"/>
          </a:p>
          <a:p>
            <a:pPr lvl="1"/>
            <a:r>
              <a:rPr lang="en-US" altLang="ko-KR"/>
              <a:t>7</a:t>
            </a:r>
            <a:r>
              <a:rPr lang="ko-KR" altLang="en-US"/>
              <a:t>비트를 사용하여 문자 표현</a:t>
            </a:r>
            <a:endParaRPr lang="en-US" altLang="ko-KR"/>
          </a:p>
          <a:p>
            <a:pPr lvl="2"/>
            <a:r>
              <a:rPr lang="ko-KR" altLang="en-US"/>
              <a:t>상위 </a:t>
            </a:r>
            <a:r>
              <a:rPr lang="en-US" altLang="ko-KR"/>
              <a:t>3</a:t>
            </a:r>
            <a:r>
              <a:rPr lang="ko-KR" altLang="en-US"/>
              <a:t>비트 </a:t>
            </a:r>
            <a:r>
              <a:rPr lang="en-US" altLang="ko-KR"/>
              <a:t>: </a:t>
            </a:r>
            <a:r>
              <a:rPr lang="ko-KR" altLang="en-US"/>
              <a:t>존 비트</a:t>
            </a:r>
            <a:endParaRPr lang="en-US" altLang="ko-KR"/>
          </a:p>
          <a:p>
            <a:pPr lvl="2"/>
            <a:r>
              <a:rPr lang="ko-KR" altLang="en-US"/>
              <a:t>하위 </a:t>
            </a:r>
            <a:r>
              <a:rPr lang="en-US" altLang="ko-KR"/>
              <a:t>4</a:t>
            </a:r>
            <a:r>
              <a:rPr lang="ko-KR" altLang="en-US"/>
              <a:t>비트 </a:t>
            </a:r>
            <a:r>
              <a:rPr lang="en-US" altLang="ko-KR"/>
              <a:t>: 2</a:t>
            </a:r>
            <a:r>
              <a:rPr lang="ko-KR" altLang="en-US"/>
              <a:t>진수 비트</a:t>
            </a:r>
            <a:endParaRPr lang="en-US" altLang="ko-KR"/>
          </a:p>
          <a:p>
            <a:pPr lvl="2"/>
            <a:r>
              <a:rPr lang="ko-KR" altLang="en-US"/>
              <a:t>존 비트와 </a:t>
            </a:r>
            <a:r>
              <a:rPr lang="en-US" altLang="ko-KR"/>
              <a:t>2</a:t>
            </a:r>
            <a:r>
              <a:rPr lang="ko-KR" altLang="en-US"/>
              <a:t>진수 비트를 조합하여 </a:t>
            </a:r>
            <a:r>
              <a:rPr lang="en-US" altLang="ko-KR"/>
              <a:t>10</a:t>
            </a:r>
            <a:r>
              <a:rPr lang="ko-KR" altLang="en-US"/>
              <a:t>진수 </a:t>
            </a:r>
            <a:r>
              <a:rPr lang="en-US" altLang="ko-KR"/>
              <a:t>0~9</a:t>
            </a:r>
            <a:r>
              <a:rPr lang="ko-KR" altLang="en-US"/>
              <a:t>와 영어 대문자</a:t>
            </a:r>
            <a:r>
              <a:rPr lang="en-US" altLang="ko-KR"/>
              <a:t>/</a:t>
            </a:r>
            <a:r>
              <a:rPr lang="ko-KR" altLang="en-US"/>
              <a:t>소문자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특수문자를 표현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en-US" altLang="ko-KR"/>
              <a:t>ASCII </a:t>
            </a:r>
            <a:r>
              <a:rPr lang="ko-KR" altLang="en-US"/>
              <a:t>코드의 구성</a:t>
            </a:r>
            <a:endParaRPr lang="en-US" altLang="ko-KR"/>
          </a:p>
          <a:p>
            <a:pPr lvl="2"/>
            <a:endParaRPr lang="ko-KR" altLang="en-US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문자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005064"/>
            <a:ext cx="3744416" cy="147164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ASCII </a:t>
            </a:r>
            <a:r>
              <a:rPr lang="ko-KR" altLang="en-US" dirty="0"/>
              <a:t>코드</a:t>
            </a:r>
            <a:endParaRPr lang="en-US" altLang="ko-KR" dirty="0"/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문자 자료의 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5776" y="1036072"/>
            <a:ext cx="5544616" cy="574926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유니코드</a:t>
            </a:r>
            <a:endParaRPr lang="en-US" altLang="ko-KR" dirty="0"/>
          </a:p>
          <a:p>
            <a:pPr lvl="1"/>
            <a:r>
              <a:rPr lang="en-US" altLang="ko-KR" b="0" dirty="0"/>
              <a:t>EBCDIC </a:t>
            </a:r>
            <a:r>
              <a:rPr lang="ko-KR" altLang="en-US" b="0" dirty="0"/>
              <a:t>코드나 </a:t>
            </a:r>
            <a:r>
              <a:rPr lang="en-US" altLang="ko-KR" b="0" dirty="0"/>
              <a:t>ASCII </a:t>
            </a:r>
            <a:r>
              <a:rPr lang="ko-KR" altLang="en-US" b="0" dirty="0"/>
              <a:t>코드는 최대 </a:t>
            </a:r>
            <a:r>
              <a:rPr lang="en-US" altLang="ko-KR" b="0" dirty="0"/>
              <a:t>8</a:t>
            </a:r>
            <a:r>
              <a:rPr lang="ko-KR" altLang="en-US" b="0" dirty="0"/>
              <a:t>비트로 숫자</a:t>
            </a:r>
            <a:r>
              <a:rPr lang="en-US" altLang="ko-KR" b="0" dirty="0"/>
              <a:t>, </a:t>
            </a:r>
            <a:r>
              <a:rPr lang="ko-KR" altLang="en-US" b="0" dirty="0"/>
              <a:t>몇 가지 특수문자</a:t>
            </a:r>
            <a:r>
              <a:rPr lang="en-US" altLang="ko-KR" b="0" dirty="0"/>
              <a:t>, </a:t>
            </a:r>
            <a:r>
              <a:rPr lang="ko-KR" altLang="en-US" b="0" dirty="0"/>
              <a:t>알파벳 정의하므로</a:t>
            </a:r>
            <a:r>
              <a:rPr lang="en-US" altLang="ko-KR" b="0" dirty="0"/>
              <a:t> </a:t>
            </a:r>
            <a:r>
              <a:rPr lang="ko-KR" altLang="en-US" b="0" dirty="0"/>
              <a:t>문자 코드 표에 정의되어 있지 않은 문자 표현 불가능 </a:t>
            </a:r>
            <a:endParaRPr lang="en-US" altLang="ko-KR" b="0" dirty="0"/>
          </a:p>
          <a:p>
            <a:pPr lvl="1"/>
            <a:r>
              <a:rPr lang="ko-KR" altLang="en-US" b="0" dirty="0"/>
              <a:t>이런 문제 해결 위해 세계 여러 나라의 언어를 통일된 방법으로 표현할 수 있도록 정의한 국제 표준 코드</a:t>
            </a:r>
            <a:r>
              <a:rPr lang="en-US" altLang="ko-KR" b="0" dirty="0"/>
              <a:t>(ISO/IEC 10646)</a:t>
            </a:r>
          </a:p>
          <a:p>
            <a:pPr lvl="1"/>
            <a:r>
              <a:rPr lang="en-US" altLang="ko-KR" b="0" dirty="0"/>
              <a:t>2</a:t>
            </a:r>
            <a:r>
              <a:rPr lang="ko-KR" altLang="en-US" b="0" dirty="0"/>
              <a:t>바이트를 조합하여 하나의 글자를 표현하기 때문에 </a:t>
            </a:r>
            <a:r>
              <a:rPr lang="en-US" altLang="ko-KR" b="0" dirty="0"/>
              <a:t>1</a:t>
            </a:r>
            <a:r>
              <a:rPr lang="ko-KR" altLang="en-US" b="0" dirty="0"/>
              <a:t>바이트 코드로 표현할 수 없었던 다양한 언어를 표현</a:t>
            </a:r>
            <a:r>
              <a:rPr lang="en-US" altLang="ko-KR" b="0" dirty="0"/>
              <a:t>. </a:t>
            </a:r>
          </a:p>
          <a:p>
            <a:pPr lvl="1"/>
            <a:r>
              <a:rPr lang="ko-KR" altLang="en-US" b="0" dirty="0"/>
              <a:t>유니코드 표는 </a:t>
            </a:r>
            <a:r>
              <a:rPr lang="en-US" altLang="ko-KR" b="0" dirty="0"/>
              <a:t>http://www.unicode.org/</a:t>
            </a:r>
            <a:r>
              <a:rPr lang="ko-KR" altLang="en-US" b="0" dirty="0"/>
              <a:t>에서 확인 가능</a:t>
            </a:r>
            <a:endParaRPr lang="en-US" altLang="ko-KR" b="0" dirty="0"/>
          </a:p>
          <a:p>
            <a:pPr lvl="1"/>
            <a:r>
              <a:rPr lang="ko-KR" altLang="en-US" b="0" dirty="0"/>
              <a:t>초기 </a:t>
            </a:r>
            <a:r>
              <a:rPr lang="en-US" altLang="ko-KR" b="0" dirty="0"/>
              <a:t>IBM </a:t>
            </a:r>
            <a:r>
              <a:rPr lang="ko-KR" altLang="en-US" b="0" dirty="0"/>
              <a:t>컴퓨터 시스템에서는 </a:t>
            </a:r>
            <a:r>
              <a:rPr lang="en-US" altLang="ko-KR" b="0" dirty="0"/>
              <a:t>BCD </a:t>
            </a:r>
            <a:r>
              <a:rPr lang="ko-KR" altLang="en-US" b="0" dirty="0"/>
              <a:t>코드를 사용하다가 더 많은 문자 코드를 표현할 수 있는 </a:t>
            </a:r>
            <a:r>
              <a:rPr lang="en-US" altLang="ko-KR" b="0" dirty="0"/>
              <a:t>EBCDIC</a:t>
            </a:r>
            <a:r>
              <a:rPr lang="ko-KR" altLang="en-US" b="0" dirty="0"/>
              <a:t>코드로 대체</a:t>
            </a:r>
            <a:r>
              <a:rPr lang="en-US" altLang="ko-KR" b="0" dirty="0"/>
              <a:t>, </a:t>
            </a:r>
            <a:r>
              <a:rPr lang="ko-KR" altLang="en-US" b="0" dirty="0"/>
              <a:t>그러다 미국 표준 코드인 </a:t>
            </a:r>
            <a:r>
              <a:rPr lang="en-US" altLang="ko-KR" b="0" dirty="0"/>
              <a:t>ASCII </a:t>
            </a:r>
            <a:r>
              <a:rPr lang="ko-KR" altLang="en-US" b="0" dirty="0"/>
              <a:t>코드 일반화</a:t>
            </a:r>
            <a:r>
              <a:rPr lang="en-US" altLang="ko-KR" b="0" dirty="0"/>
              <a:t>, </a:t>
            </a:r>
            <a:r>
              <a:rPr lang="ko-KR" altLang="en-US" b="0" dirty="0"/>
              <a:t>현재는 표현의 한계를 극복한 유니코드가 일반화</a:t>
            </a:r>
            <a:endParaRPr lang="en-US" altLang="ko-KR" b="0" dirty="0"/>
          </a:p>
          <a:p>
            <a:pPr lvl="1"/>
            <a:r>
              <a:rPr lang="en-US" altLang="ko-KR" b="0" dirty="0"/>
              <a:t>XML, Java, CORBA 3.0, WML </a:t>
            </a:r>
            <a:r>
              <a:rPr lang="ko-KR" altLang="en-US" b="0" dirty="0"/>
              <a:t>등 인터넷 기반 프로그램과 제품에 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논리자료의 표현</a:t>
            </a:r>
          </a:p>
        </p:txBody>
      </p:sp>
    </p:spTree>
    <p:extLst>
      <p:ext uri="{BB962C8B-B14F-4D97-AF65-F5344CB8AC3E}">
        <p14:creationId xmlns:p14="http://schemas.microsoft.com/office/powerpoint/2010/main" val="2081653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/>
              <a:t>논리자료</a:t>
            </a:r>
            <a:endParaRPr lang="en-US" altLang="ko-KR" dirty="0"/>
          </a:p>
          <a:p>
            <a:pPr lvl="1"/>
            <a:r>
              <a:rPr lang="ko-KR" altLang="en-US" dirty="0"/>
              <a:t>논리값을 표현하기 위한 자료 형식</a:t>
            </a:r>
            <a:endParaRPr lang="en-US" altLang="ko-KR" dirty="0"/>
          </a:p>
          <a:p>
            <a:pPr lvl="1"/>
            <a:r>
              <a:rPr lang="ko-KR" altLang="en-US" dirty="0"/>
              <a:t>논리값</a:t>
            </a:r>
            <a:endParaRPr lang="en-US" altLang="ko-KR" dirty="0"/>
          </a:p>
          <a:p>
            <a:pPr lvl="2"/>
            <a:r>
              <a:rPr lang="ko-KR" altLang="en-US" dirty="0"/>
              <a:t>참</a:t>
            </a:r>
            <a:r>
              <a:rPr lang="en-US" altLang="ko-KR" dirty="0"/>
              <a:t>(True)</a:t>
            </a:r>
            <a:r>
              <a:rPr lang="ko-KR" altLang="en-US" dirty="0"/>
              <a:t>와 거짓</a:t>
            </a:r>
            <a:r>
              <a:rPr lang="en-US" altLang="ko-KR" dirty="0"/>
              <a:t>(False), 1</a:t>
            </a:r>
            <a:r>
              <a:rPr lang="ko-KR" altLang="en-US" dirty="0"/>
              <a:t>과</a:t>
            </a:r>
            <a:r>
              <a:rPr lang="en-US" altLang="ko-KR" dirty="0"/>
              <a:t> 0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바이트를 사용하여 논리자료를 표현하는 방법</a:t>
            </a:r>
            <a:endParaRPr lang="en-US" altLang="ko-KR" dirty="0"/>
          </a:p>
          <a:p>
            <a:pPr lvl="2"/>
            <a:r>
              <a:rPr lang="ko-KR" altLang="en-US" dirty="0"/>
              <a:t>방법 </a:t>
            </a:r>
            <a:r>
              <a:rPr lang="en-US" altLang="ko-KR" dirty="0"/>
              <a:t>1)</a:t>
            </a:r>
          </a:p>
          <a:p>
            <a:pPr lvl="3" eaLnBrk="1" hangingPunct="1"/>
            <a:r>
              <a:rPr lang="ko-KR" altLang="en-US" dirty="0"/>
              <a:t>참 </a:t>
            </a:r>
            <a:r>
              <a:rPr lang="en-US" altLang="ko-KR" dirty="0"/>
              <a:t>: </a:t>
            </a:r>
            <a:r>
              <a:rPr lang="ko-KR" altLang="en-US" dirty="0"/>
              <a:t>최하위 </a:t>
            </a:r>
            <a:r>
              <a:rPr lang="ko-KR" altLang="en-US" dirty="0" err="1"/>
              <a:t>비트를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로 표시 </a:t>
            </a:r>
            <a:r>
              <a:rPr lang="en-US" altLang="ko-KR" dirty="0"/>
              <a:t> 	</a:t>
            </a:r>
            <a:r>
              <a:rPr lang="en-US" altLang="ko-KR" b="1" dirty="0"/>
              <a:t>00000001</a:t>
            </a:r>
          </a:p>
          <a:p>
            <a:pPr lvl="3" eaLnBrk="1" hangingPunct="1">
              <a:lnSpc>
                <a:spcPct val="90000"/>
              </a:lnSpc>
            </a:pPr>
            <a:r>
              <a:rPr lang="ko-KR" altLang="en-US" dirty="0"/>
              <a:t>거짓 </a:t>
            </a:r>
            <a:r>
              <a:rPr lang="en-US" altLang="ko-KR" dirty="0">
                <a:latin typeface="Times New Roman" panose="02020603050405020304" pitchFamily="18" charset="0"/>
              </a:rPr>
              <a:t>:</a:t>
            </a:r>
            <a:r>
              <a:rPr lang="en-US" altLang="ko-KR" dirty="0"/>
              <a:t> </a:t>
            </a:r>
            <a:r>
              <a:rPr lang="ko-KR" altLang="en-US" dirty="0"/>
              <a:t>전체 </a:t>
            </a:r>
            <a:r>
              <a:rPr lang="ko-KR" altLang="en-US" dirty="0" err="1"/>
              <a:t>비트를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으로 표시</a:t>
            </a:r>
            <a:r>
              <a:rPr lang="en-US" altLang="ko-KR" dirty="0"/>
              <a:t>. 	</a:t>
            </a:r>
            <a:r>
              <a:rPr lang="en-US" altLang="ko-KR" b="1" dirty="0"/>
              <a:t>00000000</a:t>
            </a:r>
          </a:p>
          <a:p>
            <a:pPr lvl="3" eaLnBrk="1" hangingPunct="1">
              <a:lnSpc>
                <a:spcPct val="90000"/>
              </a:lnSpc>
            </a:pPr>
            <a:endParaRPr lang="en-US" altLang="ko-KR" b="1" dirty="0"/>
          </a:p>
          <a:p>
            <a:pPr lvl="2" eaLnBrk="1" hangingPunct="1">
              <a:lnSpc>
                <a:spcPct val="90000"/>
              </a:lnSpc>
            </a:pPr>
            <a:r>
              <a:rPr lang="ko-KR" altLang="en-US" dirty="0"/>
              <a:t>방법</a:t>
            </a:r>
            <a:r>
              <a:rPr lang="en-US" altLang="ko-KR" dirty="0"/>
              <a:t>2)</a:t>
            </a:r>
          </a:p>
          <a:p>
            <a:pPr lvl="3" eaLnBrk="1" hangingPunct="1">
              <a:lnSpc>
                <a:spcPct val="90000"/>
              </a:lnSpc>
            </a:pPr>
            <a:r>
              <a:rPr lang="ko-KR" altLang="en-US" dirty="0"/>
              <a:t>참 </a:t>
            </a:r>
            <a:r>
              <a:rPr lang="en-US" altLang="ko-KR" dirty="0">
                <a:latin typeface="Times New Roman" panose="02020603050405020304" pitchFamily="18" charset="0"/>
              </a:rPr>
              <a:t>:</a:t>
            </a:r>
            <a:r>
              <a:rPr lang="en-US" altLang="ko-KR" dirty="0"/>
              <a:t> </a:t>
            </a:r>
            <a:r>
              <a:rPr lang="ko-KR" altLang="en-US" dirty="0"/>
              <a:t>전체 </a:t>
            </a:r>
            <a:r>
              <a:rPr lang="ko-KR" altLang="en-US" dirty="0" err="1"/>
              <a:t>비트를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로 표시</a:t>
            </a:r>
            <a:r>
              <a:rPr lang="en-US" altLang="ko-KR" dirty="0"/>
              <a:t>. 		</a:t>
            </a:r>
            <a:r>
              <a:rPr lang="en-US" altLang="ko-KR" b="1" dirty="0"/>
              <a:t>11111111</a:t>
            </a:r>
          </a:p>
          <a:p>
            <a:pPr lvl="3" eaLnBrk="1" hangingPunct="1">
              <a:lnSpc>
                <a:spcPct val="90000"/>
              </a:lnSpc>
            </a:pPr>
            <a:r>
              <a:rPr lang="ko-KR" altLang="en-US" dirty="0"/>
              <a:t>거짓 </a:t>
            </a:r>
            <a:r>
              <a:rPr lang="en-US" altLang="ko-KR" dirty="0">
                <a:latin typeface="Times New Roman" panose="02020603050405020304" pitchFamily="18" charset="0"/>
              </a:rPr>
              <a:t>:</a:t>
            </a:r>
            <a:r>
              <a:rPr lang="en-US" altLang="ko-KR" dirty="0"/>
              <a:t> </a:t>
            </a:r>
            <a:r>
              <a:rPr lang="ko-KR" altLang="en-US" dirty="0"/>
              <a:t>전체 </a:t>
            </a:r>
            <a:r>
              <a:rPr lang="ko-KR" altLang="en-US" dirty="0" err="1"/>
              <a:t>비트를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으로 표시</a:t>
            </a:r>
            <a:r>
              <a:rPr lang="en-US" altLang="ko-KR" dirty="0"/>
              <a:t>. 	</a:t>
            </a:r>
            <a:r>
              <a:rPr lang="en-US" altLang="ko-KR" b="1" dirty="0"/>
              <a:t>00000000</a:t>
            </a:r>
          </a:p>
          <a:p>
            <a:pPr lvl="3" eaLnBrk="1" hangingPunct="1">
              <a:lnSpc>
                <a:spcPct val="90000"/>
              </a:lnSpc>
            </a:pPr>
            <a:endParaRPr lang="en-US" altLang="ko-KR" b="1" dirty="0"/>
          </a:p>
          <a:p>
            <a:pPr lvl="2" eaLnBrk="1" hangingPunct="1">
              <a:lnSpc>
                <a:spcPct val="90000"/>
              </a:lnSpc>
            </a:pPr>
            <a:r>
              <a:rPr lang="ko-KR" altLang="en-US" dirty="0"/>
              <a:t>방법</a:t>
            </a:r>
            <a:r>
              <a:rPr lang="en-US" altLang="ko-KR" dirty="0"/>
              <a:t>3)</a:t>
            </a:r>
          </a:p>
          <a:p>
            <a:pPr lvl="3" eaLnBrk="1" hangingPunct="1">
              <a:lnSpc>
                <a:spcPct val="90000"/>
              </a:lnSpc>
            </a:pPr>
            <a:r>
              <a:rPr lang="ko-KR" altLang="en-US" dirty="0"/>
              <a:t>참 </a:t>
            </a:r>
            <a:r>
              <a:rPr lang="en-US" altLang="ko-KR" dirty="0">
                <a:latin typeface="Times New Roman" panose="02020603050405020304" pitchFamily="18" charset="0"/>
              </a:rPr>
              <a:t>:</a:t>
            </a:r>
            <a:r>
              <a:rPr lang="en-US" altLang="ko-KR" dirty="0"/>
              <a:t> </a:t>
            </a:r>
            <a:r>
              <a:rPr lang="ko-KR" altLang="en-US" dirty="0"/>
              <a:t>하나 이상의 </a:t>
            </a:r>
            <a:r>
              <a:rPr lang="ko-KR" altLang="en-US" dirty="0" err="1"/>
              <a:t>비트를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로 표시</a:t>
            </a:r>
            <a:r>
              <a:rPr lang="en-US" altLang="ko-KR" dirty="0"/>
              <a:t>	</a:t>
            </a:r>
            <a:r>
              <a:rPr lang="en-US" altLang="ko-KR" b="1" dirty="0"/>
              <a:t>00000001 </a:t>
            </a:r>
            <a:r>
              <a:rPr lang="en-US" altLang="ko-KR" i="1" dirty="0"/>
              <a:t>or</a:t>
            </a:r>
            <a:r>
              <a:rPr lang="en-US" altLang="ko-KR" b="1" dirty="0"/>
              <a:t> 00000100 ……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3" eaLnBrk="1" hangingPunct="1">
              <a:lnSpc>
                <a:spcPct val="90000"/>
              </a:lnSpc>
            </a:pPr>
            <a:r>
              <a:rPr lang="ko-KR" altLang="en-US" dirty="0"/>
              <a:t>거짓 </a:t>
            </a:r>
            <a:r>
              <a:rPr lang="en-US" altLang="ko-KR" dirty="0">
                <a:latin typeface="Times New Roman" panose="02020603050405020304" pitchFamily="18" charset="0"/>
              </a:rPr>
              <a:t>:</a:t>
            </a:r>
            <a:r>
              <a:rPr lang="en-US" altLang="ko-KR" dirty="0"/>
              <a:t> </a:t>
            </a:r>
            <a:r>
              <a:rPr lang="ko-KR" altLang="en-US" dirty="0"/>
              <a:t>전체 </a:t>
            </a:r>
            <a:r>
              <a:rPr lang="ko-KR" altLang="en-US" dirty="0" err="1"/>
              <a:t>비트를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으로 표시</a:t>
            </a:r>
            <a:r>
              <a:rPr lang="en-US" altLang="ko-KR" dirty="0"/>
              <a:t>. 	</a:t>
            </a:r>
            <a:r>
              <a:rPr lang="en-US" altLang="ko-KR" b="1" dirty="0"/>
              <a:t>00000000</a:t>
            </a:r>
          </a:p>
          <a:p>
            <a:pPr lvl="3" eaLnBrk="1" hangingPunct="1"/>
            <a:endParaRPr lang="ko-KR" altLang="en-US" dirty="0"/>
          </a:p>
        </p:txBody>
      </p:sp>
      <p:sp>
        <p:nvSpPr>
          <p:cNvPr id="337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자료의 표현 </a:t>
            </a:r>
            <a:r>
              <a:rPr lang="en-US" altLang="ko-KR" dirty="0"/>
              <a:t>: </a:t>
            </a:r>
            <a:r>
              <a:rPr lang="ko-KR" altLang="en-US" dirty="0"/>
              <a:t>논리자료의 표현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/>
              <a:t>자료구조의 개념</a:t>
            </a:r>
            <a:endParaRPr lang="en-US" altLang="ko-KR" dirty="0"/>
          </a:p>
          <a:p>
            <a:pPr lvl="1"/>
            <a:r>
              <a:rPr lang="ko-KR" altLang="en-US" dirty="0"/>
              <a:t>자료를 효율적으로 표현하고 저장하고 처리할 수 있도록 정리하는 것</a:t>
            </a:r>
            <a:endParaRPr lang="en-US" altLang="ko-KR" dirty="0"/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자료구조의 이해 </a:t>
            </a:r>
            <a:r>
              <a:rPr lang="en-US" altLang="ko-KR" dirty="0"/>
              <a:t>: </a:t>
            </a:r>
            <a:r>
              <a:rPr lang="ko-KR" altLang="en-US" dirty="0"/>
              <a:t>개념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844824"/>
            <a:ext cx="7123991" cy="403244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/>
              <a:t>포인터 자료</a:t>
            </a:r>
            <a:endParaRPr lang="en-US" altLang="ko-KR"/>
          </a:p>
          <a:p>
            <a:pPr lvl="1"/>
            <a:r>
              <a:rPr lang="ko-KR" altLang="en-US"/>
              <a:t>메모리의 주소를 표현하기 위한 자료 형식</a:t>
            </a:r>
            <a:endParaRPr lang="en-US" altLang="ko-KR"/>
          </a:p>
          <a:p>
            <a:pPr lvl="1"/>
            <a:r>
              <a:rPr lang="ko-KR" altLang="en-US"/>
              <a:t>변수의 주소나 메모리의 특정 위치에 대한 주소를 저장하고 </a:t>
            </a:r>
            <a:br>
              <a:rPr lang="en-US" altLang="ko-KR"/>
            </a:br>
            <a:r>
              <a:rPr lang="ko-KR" altLang="en-US"/>
              <a:t>주소연산하기 위해 사용</a:t>
            </a:r>
          </a:p>
        </p:txBody>
      </p:sp>
      <p:sp>
        <p:nvSpPr>
          <p:cNvPr id="348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자료의 표현 </a:t>
            </a:r>
            <a:r>
              <a:rPr lang="en-US" altLang="ko-KR"/>
              <a:t>: </a:t>
            </a:r>
            <a:r>
              <a:rPr lang="ko-KR" altLang="en-US"/>
              <a:t>포인터 자료의 표현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문자열</a:t>
            </a:r>
            <a:r>
              <a:rPr lang="en-US" altLang="ko-KR" baseline="30000" dirty="0"/>
              <a:t>String</a:t>
            </a:r>
            <a:r>
              <a:rPr lang="en-US" altLang="ko-KR" dirty="0"/>
              <a:t> </a:t>
            </a:r>
            <a:r>
              <a:rPr lang="ko-KR" altLang="en-US" dirty="0"/>
              <a:t>자료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여러 문자로 이루어진 문자의 그룹을 하나의 자료로 취급하여</a:t>
            </a:r>
            <a:br>
              <a:rPr lang="en-US" altLang="ko-KR" dirty="0"/>
            </a:br>
            <a:r>
              <a:rPr lang="ko-KR" altLang="en-US" dirty="0"/>
              <a:t>메모리에 연속적으로 저장하는 자료 형식</a:t>
            </a:r>
            <a:endParaRPr lang="en-US" altLang="ko-KR" dirty="0"/>
          </a:p>
          <a:p>
            <a:pPr lvl="1">
              <a:defRPr/>
            </a:pPr>
            <a:endParaRPr lang="en-US" altLang="ko-KR" sz="1050" dirty="0"/>
          </a:p>
          <a:p>
            <a:pPr lvl="1">
              <a:defRPr/>
            </a:pPr>
            <a:r>
              <a:rPr lang="ko-KR" altLang="en-US" dirty="0"/>
              <a:t>하나의 문자열 자료에 포함된 부분문자열을 표현하는 방법</a:t>
            </a:r>
            <a:endParaRPr lang="en-US" altLang="ko-KR" dirty="0"/>
          </a:p>
          <a:p>
            <a:pPr lvl="2" eaLnBrk="1" hangingPunct="1">
              <a:defRPr/>
            </a:pPr>
            <a:r>
              <a:rPr lang="ko-KR" altLang="en-US" dirty="0"/>
              <a:t>방법 </a:t>
            </a:r>
            <a:r>
              <a:rPr lang="en-US" altLang="ko-KR" dirty="0"/>
              <a:t>1 : </a:t>
            </a:r>
            <a:r>
              <a:rPr lang="ko-KR" altLang="en-US" dirty="0">
                <a:latin typeface="YDVYMjOStd12"/>
              </a:rPr>
              <a:t>부분 문자열 사이에 </a:t>
            </a:r>
            <a:r>
              <a:rPr lang="ko-KR" altLang="en-US" dirty="0" err="1">
                <a:latin typeface="YDVYMjOStd12"/>
              </a:rPr>
              <a:t>구분자를</a:t>
            </a:r>
            <a:r>
              <a:rPr lang="ko-KR" altLang="en-US" dirty="0">
                <a:latin typeface="YDVYMjOStd12"/>
              </a:rPr>
              <a:t> 사용하여 저장한다</a:t>
            </a:r>
            <a:r>
              <a:rPr lang="en-US" altLang="ko-KR" dirty="0">
                <a:latin typeface="YDVYMjOStd12"/>
              </a:rPr>
              <a:t>.</a:t>
            </a:r>
          </a:p>
          <a:p>
            <a:pPr lvl="2" eaLnBrk="1" hangingPunct="1">
              <a:defRPr/>
            </a:pPr>
            <a:r>
              <a:rPr lang="ko-KR" altLang="en-US" dirty="0"/>
              <a:t>방법 </a:t>
            </a:r>
            <a:r>
              <a:rPr lang="en-US" altLang="ko-KR" dirty="0"/>
              <a:t>2 : </a:t>
            </a:r>
            <a:r>
              <a:rPr lang="ko-KR" altLang="en-US" dirty="0">
                <a:latin typeface="YDVYMjOStd12"/>
              </a:rPr>
              <a:t>가장 긴 문자열의 길이에 맞춰 고정 길이로 저장한다</a:t>
            </a:r>
            <a:r>
              <a:rPr lang="en-US" altLang="ko-KR" dirty="0">
                <a:latin typeface="YDVYMjOStd12"/>
              </a:rPr>
              <a:t>.</a:t>
            </a:r>
          </a:p>
          <a:p>
            <a:pPr lvl="2" eaLnBrk="1" hangingPunct="1">
              <a:defRPr/>
            </a:pPr>
            <a:r>
              <a:rPr lang="ko-KR" altLang="en-US" dirty="0"/>
              <a:t>방법 </a:t>
            </a:r>
            <a:r>
              <a:rPr lang="en-US" altLang="ko-KR" dirty="0"/>
              <a:t>3 : </a:t>
            </a:r>
            <a:r>
              <a:rPr lang="ko-KR" altLang="en-US" dirty="0">
                <a:latin typeface="YDVYMjOStd12"/>
              </a:rPr>
              <a:t>부분 문자열을 연속하여 저장하고 각 부분 문자열에 대한 포인터를 사용한다</a:t>
            </a:r>
            <a:r>
              <a:rPr lang="en-US" altLang="ko-KR" dirty="0">
                <a:latin typeface="YDVYMjOStd12"/>
              </a:rPr>
              <a:t>.</a:t>
            </a:r>
            <a:endParaRPr lang="ko-KR" altLang="en-US" dirty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자료의 표현 </a:t>
            </a:r>
            <a:r>
              <a:rPr lang="en-US" altLang="ko-KR"/>
              <a:t>: </a:t>
            </a:r>
            <a:r>
              <a:rPr lang="ko-KR" altLang="en-US"/>
              <a:t>문자열 자료의 표현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문자열</a:t>
            </a:r>
            <a:r>
              <a:rPr lang="en-US" altLang="ko-KR" baseline="30000" dirty="0"/>
              <a:t>String</a:t>
            </a:r>
            <a:r>
              <a:rPr lang="en-US" altLang="ko-KR" dirty="0"/>
              <a:t> </a:t>
            </a:r>
            <a:r>
              <a:rPr lang="ko-KR" altLang="en-US" dirty="0"/>
              <a:t>자료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방법 </a:t>
            </a:r>
            <a:r>
              <a:rPr lang="en-US" altLang="ko-KR" dirty="0"/>
              <a:t>1. </a:t>
            </a:r>
            <a:r>
              <a:rPr lang="ko-KR" altLang="en-US" dirty="0" err="1"/>
              <a:t>구분자를</a:t>
            </a:r>
            <a:r>
              <a:rPr lang="ko-KR" altLang="en-US" dirty="0"/>
              <a:t> 사용하는 표현 </a:t>
            </a:r>
            <a:r>
              <a:rPr lang="en-US" altLang="ko-KR" dirty="0"/>
              <a:t>: </a:t>
            </a:r>
            <a:r>
              <a:rPr lang="ko-KR" altLang="en-US" dirty="0" err="1"/>
              <a:t>구분자로</a:t>
            </a:r>
            <a:r>
              <a:rPr lang="ko-KR" altLang="en-US" dirty="0"/>
              <a:t> 세미콜론</a:t>
            </a:r>
            <a:r>
              <a:rPr lang="en-US" altLang="ko-KR" dirty="0"/>
              <a:t>(;)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sz="800" dirty="0"/>
          </a:p>
          <a:p>
            <a:pPr lvl="2">
              <a:defRPr/>
            </a:pPr>
            <a:r>
              <a:rPr lang="ko-KR" altLang="en-US" dirty="0"/>
              <a:t>방법 </a:t>
            </a:r>
            <a:r>
              <a:rPr lang="en-US" altLang="ko-KR" dirty="0"/>
              <a:t>2. </a:t>
            </a:r>
            <a:r>
              <a:rPr lang="ko-KR" altLang="en-US" dirty="0"/>
              <a:t>고정길이를 사용하는 표현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sz="1050" dirty="0"/>
          </a:p>
          <a:p>
            <a:pPr lvl="2">
              <a:defRPr/>
            </a:pPr>
            <a:endParaRPr lang="en-US" altLang="ko-KR" sz="800" dirty="0"/>
          </a:p>
          <a:p>
            <a:pPr lvl="2">
              <a:defRPr/>
            </a:pPr>
            <a:r>
              <a:rPr lang="ko-KR" altLang="en-US" dirty="0"/>
              <a:t>방법 </a:t>
            </a:r>
            <a:r>
              <a:rPr lang="en-US" altLang="ko-KR" dirty="0"/>
              <a:t>3. </a:t>
            </a:r>
            <a:r>
              <a:rPr lang="ko-KR" altLang="en-US" dirty="0"/>
              <a:t>포인터를 사용하는 표현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627062" lvl="2" indent="0">
              <a:buFontTx/>
              <a:buNone/>
              <a:defRPr/>
            </a:pPr>
            <a:endParaRPr lang="ko-KR" altLang="en-US" dirty="0"/>
          </a:p>
        </p:txBody>
      </p:sp>
      <p:sp>
        <p:nvSpPr>
          <p:cNvPr id="368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자료의 표현 </a:t>
            </a:r>
            <a:r>
              <a:rPr lang="en-US" altLang="ko-KR"/>
              <a:t>: </a:t>
            </a:r>
            <a:r>
              <a:rPr lang="ko-KR" altLang="en-US"/>
              <a:t>문자열 자료의 표현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60806" y="1784647"/>
            <a:ext cx="8782050" cy="4952007"/>
            <a:chOff x="260806" y="1784647"/>
            <a:chExt cx="8782050" cy="495200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0806" y="1784647"/>
              <a:ext cx="8782050" cy="66213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7685" y="3001738"/>
              <a:ext cx="7934325" cy="95599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7685" y="4575967"/>
              <a:ext cx="8667750" cy="170715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685" y="6358230"/>
              <a:ext cx="8136000" cy="378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문자열</a:t>
            </a:r>
            <a:r>
              <a:rPr lang="en-US" altLang="ko-KR" baseline="30000" dirty="0"/>
              <a:t>String</a:t>
            </a:r>
            <a:r>
              <a:rPr lang="en-US" altLang="ko-KR" dirty="0"/>
              <a:t> </a:t>
            </a:r>
            <a:r>
              <a:rPr lang="ko-KR" altLang="en-US" dirty="0"/>
              <a:t>자료</a:t>
            </a:r>
            <a:endParaRPr lang="en-US" altLang="ko-KR" dirty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자료의 표현 </a:t>
            </a:r>
            <a:r>
              <a:rPr lang="en-US" altLang="ko-KR"/>
              <a:t>: </a:t>
            </a:r>
            <a:r>
              <a:rPr lang="ko-KR" altLang="en-US"/>
              <a:t>문자열 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84784"/>
            <a:ext cx="8089403" cy="283129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뇌의 추상화 기능</a:t>
            </a:r>
            <a:endParaRPr lang="en-US" altLang="ko-KR" dirty="0"/>
          </a:p>
          <a:p>
            <a:pPr lvl="1"/>
            <a:r>
              <a:rPr lang="ko-KR" altLang="en-US" dirty="0"/>
              <a:t>기억할 대상의 구별되는 특징만을 단순화하여 기억하는 기능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자료의 추상화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7664" y="1943785"/>
            <a:ext cx="5814219" cy="438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18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컴퓨터를 이용한 문재해결에서의 추상화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크고 복잡한 문제를 단순화시켜 쉽게 해결하기 위한 방법</a:t>
            </a:r>
          </a:p>
          <a:p>
            <a:pPr lvl="1" eaLnBrk="1" hangingPunct="1">
              <a:defRPr/>
            </a:pPr>
            <a:r>
              <a:rPr lang="ko-KR" altLang="en-US" dirty="0"/>
              <a:t>자료 추상화</a:t>
            </a:r>
            <a:r>
              <a:rPr lang="en-US" altLang="ko-KR" dirty="0"/>
              <a:t>(Data Abstraction)</a:t>
            </a:r>
          </a:p>
          <a:p>
            <a:pPr lvl="2" eaLnBrk="1" hangingPunct="1">
              <a:defRPr/>
            </a:pPr>
            <a:r>
              <a:rPr lang="ko-KR" altLang="en-US" dirty="0"/>
              <a:t>처리할 자료</a:t>
            </a:r>
            <a:r>
              <a:rPr lang="en-US" altLang="ko-KR" dirty="0"/>
              <a:t>, </a:t>
            </a:r>
            <a:r>
              <a:rPr lang="ko-KR" altLang="en-US" dirty="0"/>
              <a:t>연산</a:t>
            </a:r>
            <a:r>
              <a:rPr lang="en-US" altLang="ko-KR" dirty="0"/>
              <a:t>, </a:t>
            </a:r>
            <a:r>
              <a:rPr lang="ko-KR" altLang="en-US" dirty="0" err="1"/>
              <a:t>자료형에</a:t>
            </a:r>
            <a:r>
              <a:rPr lang="ko-KR" altLang="en-US" dirty="0"/>
              <a:t> 대한 추상화 표현</a:t>
            </a:r>
          </a:p>
          <a:p>
            <a:pPr lvl="2" eaLnBrk="1" hangingPunct="1">
              <a:defRPr/>
            </a:pPr>
            <a:r>
              <a:rPr lang="ko-KR" altLang="en-US" dirty="0"/>
              <a:t>자료 </a:t>
            </a:r>
            <a:r>
              <a:rPr lang="en-US" altLang="ko-KR" dirty="0"/>
              <a:t>: </a:t>
            </a:r>
            <a:r>
              <a:rPr lang="ko-KR" altLang="en-US" dirty="0"/>
              <a:t>프로그램의 처리 대상이 되는 모든 것을 의미</a:t>
            </a:r>
            <a:endParaRPr lang="en-US" altLang="ko-KR" dirty="0"/>
          </a:p>
          <a:p>
            <a:pPr lvl="2" eaLnBrk="1" hangingPunct="1">
              <a:defRPr/>
            </a:pPr>
            <a:endParaRPr lang="ko-KR" altLang="en-US" sz="1000" dirty="0"/>
          </a:p>
          <a:p>
            <a:pPr lvl="2" eaLnBrk="1" hangingPunct="1">
              <a:defRPr/>
            </a:pPr>
            <a:r>
              <a:rPr lang="ko-KR" altLang="en-US" dirty="0"/>
              <a:t>연산</a:t>
            </a:r>
          </a:p>
          <a:p>
            <a:pPr lvl="3" eaLnBrk="1" hangingPunct="1">
              <a:defRPr/>
            </a:pPr>
            <a:r>
              <a:rPr lang="ko-KR" altLang="en-US" dirty="0"/>
              <a:t>어떤 일을 처리하는 과정</a:t>
            </a:r>
            <a:r>
              <a:rPr lang="en-US" altLang="ko-KR" dirty="0"/>
              <a:t>. </a:t>
            </a:r>
            <a:r>
              <a:rPr lang="ko-KR" altLang="en-US" dirty="0"/>
              <a:t>연산자에 의해 수행</a:t>
            </a:r>
          </a:p>
          <a:p>
            <a:pPr lvl="3" eaLnBrk="1" hangingPunct="1">
              <a:defRPr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더하기 연산은 </a:t>
            </a:r>
            <a:r>
              <a:rPr lang="en-US" altLang="ko-KR" dirty="0"/>
              <a:t>+</a:t>
            </a:r>
            <a:r>
              <a:rPr lang="ko-KR" altLang="en-US" dirty="0"/>
              <a:t>연산자에 의해 수행</a:t>
            </a:r>
            <a:endParaRPr lang="en-US" altLang="ko-KR" dirty="0"/>
          </a:p>
          <a:p>
            <a:pPr lvl="3" eaLnBrk="1" hangingPunct="1">
              <a:defRPr/>
            </a:pPr>
            <a:endParaRPr lang="ko-KR" altLang="en-US" sz="1000" dirty="0"/>
          </a:p>
          <a:p>
            <a:pPr lvl="2" eaLnBrk="1" hangingPunct="1">
              <a:defRPr/>
            </a:pPr>
            <a:r>
              <a:rPr lang="ko-KR" altLang="en-US" dirty="0" err="1"/>
              <a:t>자료형</a:t>
            </a:r>
            <a:endParaRPr lang="ko-KR" altLang="en-US" dirty="0"/>
          </a:p>
          <a:p>
            <a:pPr lvl="3" eaLnBrk="1" hangingPunct="1">
              <a:defRPr/>
            </a:pPr>
            <a:r>
              <a:rPr lang="ko-KR" altLang="en-US" dirty="0"/>
              <a:t>처리할 자료의 집합과 자료에 대해 수행할 연산자의 집합</a:t>
            </a:r>
          </a:p>
          <a:p>
            <a:pPr lvl="3" eaLnBrk="1" hangingPunct="1">
              <a:defRPr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정수 </a:t>
            </a:r>
            <a:r>
              <a:rPr lang="ko-KR" altLang="en-US" dirty="0" err="1"/>
              <a:t>자료형</a:t>
            </a:r>
            <a:endParaRPr lang="en-US" altLang="ko-KR" dirty="0"/>
          </a:p>
          <a:p>
            <a:pPr marL="895350" lvl="3" indent="0" eaLnBrk="1" hangingPunct="1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</a:t>
            </a:r>
            <a:r>
              <a:rPr lang="ko-KR" altLang="en-US" dirty="0"/>
              <a:t>자료 </a:t>
            </a:r>
            <a:r>
              <a:rPr lang="en-US" altLang="ko-KR" dirty="0"/>
              <a:t>: </a:t>
            </a:r>
            <a:r>
              <a:rPr lang="ko-KR" altLang="en-US" dirty="0"/>
              <a:t>정수의 집합</a:t>
            </a:r>
            <a:r>
              <a:rPr lang="en-US" altLang="ko-KR" dirty="0"/>
              <a:t>. {</a:t>
            </a:r>
            <a:r>
              <a:rPr lang="en-US" altLang="ko-KR" dirty="0">
                <a:latin typeface="Times New Roman" pitchFamily="18" charset="0"/>
              </a:rPr>
              <a:t>…</a:t>
            </a:r>
            <a:r>
              <a:rPr lang="en-US" altLang="ko-KR" dirty="0"/>
              <a:t>, -1, 0, 1, </a:t>
            </a:r>
            <a:r>
              <a:rPr lang="en-US" altLang="ko-KR" dirty="0">
                <a:latin typeface="Times New Roman" pitchFamily="18" charset="0"/>
              </a:rPr>
              <a:t>…</a:t>
            </a:r>
            <a:r>
              <a:rPr lang="en-US" altLang="ko-KR" dirty="0"/>
              <a:t>}</a:t>
            </a:r>
          </a:p>
          <a:p>
            <a:pPr marL="895350" lvl="3" indent="0" eaLnBrk="1" hangingPunct="1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</a:t>
            </a:r>
            <a:r>
              <a:rPr lang="ko-KR" altLang="en-US" dirty="0"/>
              <a:t>연산자 </a:t>
            </a:r>
            <a:r>
              <a:rPr lang="en-US" altLang="ko-KR" dirty="0"/>
              <a:t>: </a:t>
            </a:r>
            <a:r>
              <a:rPr lang="ko-KR" altLang="en-US" dirty="0"/>
              <a:t>정수에 대한 연산자 집합</a:t>
            </a:r>
            <a:r>
              <a:rPr lang="en-US" altLang="ko-KR" dirty="0"/>
              <a:t>. {+, -, x, ÷, mod}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194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</a:t>
            </a:r>
            <a:r>
              <a:rPr lang="ko-KR" altLang="en-US" dirty="0"/>
              <a:t>자료의 추상화</a:t>
            </a:r>
          </a:p>
        </p:txBody>
      </p:sp>
    </p:spTree>
    <p:extLst>
      <p:ext uri="{BB962C8B-B14F-4D97-AF65-F5344CB8AC3E}">
        <p14:creationId xmlns:p14="http://schemas.microsoft.com/office/powerpoint/2010/main" val="2067263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추상 </a:t>
            </a:r>
            <a:r>
              <a:rPr lang="ko-KR" altLang="en-US" dirty="0" err="1"/>
              <a:t>자료형</a:t>
            </a:r>
            <a:r>
              <a:rPr lang="en-US" altLang="ko-KR" dirty="0"/>
              <a:t>(ADT, Abstract Data Type)</a:t>
            </a:r>
          </a:p>
          <a:p>
            <a:pPr lvl="1" eaLnBrk="1" hangingPunct="1"/>
            <a:r>
              <a:rPr lang="ko-KR" altLang="en-US" dirty="0"/>
              <a:t>자료와 연산자의 특성을 논리적으로 추상화하여 정의한 </a:t>
            </a:r>
            <a:r>
              <a:rPr lang="ko-KR" altLang="en-US" dirty="0" err="1"/>
              <a:t>자료형</a:t>
            </a:r>
            <a:endParaRPr lang="ko-KR" altLang="en-US" dirty="0"/>
          </a:p>
          <a:p>
            <a:pPr lvl="1" eaLnBrk="1" hangingPunct="1"/>
            <a:endParaRPr lang="ko-KR" altLang="en-US" dirty="0"/>
          </a:p>
          <a:p>
            <a:pPr eaLnBrk="1" hangingPunct="1"/>
            <a:r>
              <a:rPr lang="ko-KR" altLang="en-US" dirty="0"/>
              <a:t>추상화와 구체화</a:t>
            </a:r>
          </a:p>
          <a:p>
            <a:pPr lvl="1" eaLnBrk="1" hangingPunct="1"/>
            <a:r>
              <a:rPr lang="ko-KR" altLang="en-US" dirty="0"/>
              <a:t>추상화 </a:t>
            </a:r>
            <a:r>
              <a:rPr lang="en-US" altLang="ko-KR" dirty="0">
                <a:latin typeface="Times New Roman" panose="02020603050405020304" pitchFamily="18" charset="0"/>
              </a:rPr>
              <a:t>–</a:t>
            </a:r>
            <a:r>
              <a:rPr lang="en-US" altLang="ko-KR" dirty="0"/>
              <a:t> </a:t>
            </a:r>
            <a:r>
              <a:rPr lang="en-US" altLang="ko-KR" dirty="0">
                <a:latin typeface="Times New Roman" panose="02020603050405020304" pitchFamily="18" charset="0"/>
              </a:rPr>
              <a:t>“</a:t>
            </a:r>
            <a:r>
              <a:rPr lang="ko-KR" altLang="en-US" dirty="0"/>
              <a:t>무엇</a:t>
            </a:r>
            <a:r>
              <a:rPr lang="en-US" altLang="ko-KR" dirty="0"/>
              <a:t>(what)</a:t>
            </a:r>
            <a:r>
              <a:rPr lang="ko-KR" altLang="en-US" dirty="0"/>
              <a:t>인가</a:t>
            </a:r>
            <a:r>
              <a:rPr lang="en-US" altLang="ko-KR" dirty="0"/>
              <a:t>?</a:t>
            </a:r>
            <a:r>
              <a:rPr lang="en-US" altLang="ko-KR" dirty="0">
                <a:latin typeface="Times New Roman" panose="02020603050405020304" pitchFamily="18" charset="0"/>
              </a:rPr>
              <a:t>”</a:t>
            </a:r>
            <a:r>
              <a:rPr lang="ko-KR" altLang="en-US" dirty="0"/>
              <a:t>를 논리적으로 정의</a:t>
            </a:r>
          </a:p>
          <a:p>
            <a:pPr lvl="1" eaLnBrk="1" hangingPunct="1"/>
            <a:r>
              <a:rPr lang="ko-KR" altLang="en-US" dirty="0"/>
              <a:t>구체화 </a:t>
            </a:r>
            <a:r>
              <a:rPr lang="en-US" altLang="ko-KR" dirty="0">
                <a:latin typeface="Times New Roman" panose="02020603050405020304" pitchFamily="18" charset="0"/>
              </a:rPr>
              <a:t>–</a:t>
            </a:r>
            <a:r>
              <a:rPr lang="en-US" altLang="ko-KR" dirty="0"/>
              <a:t> </a:t>
            </a:r>
            <a:r>
              <a:rPr lang="en-US" altLang="ko-KR" dirty="0">
                <a:latin typeface="Times New Roman" panose="02020603050405020304" pitchFamily="18" charset="0"/>
              </a:rPr>
              <a:t>“</a:t>
            </a:r>
            <a:r>
              <a:rPr lang="ko-KR" altLang="en-US" dirty="0"/>
              <a:t>어떻게</a:t>
            </a:r>
            <a:r>
              <a:rPr lang="en-US" altLang="ko-KR" dirty="0"/>
              <a:t>(how) </a:t>
            </a:r>
            <a:r>
              <a:rPr lang="ko-KR" altLang="en-US" dirty="0"/>
              <a:t>할 것인가</a:t>
            </a:r>
            <a:r>
              <a:rPr lang="en-US" altLang="ko-KR" dirty="0"/>
              <a:t>?</a:t>
            </a:r>
            <a:r>
              <a:rPr lang="en-US" altLang="ko-KR" dirty="0">
                <a:latin typeface="Times New Roman" panose="02020603050405020304" pitchFamily="18" charset="0"/>
              </a:rPr>
              <a:t>”</a:t>
            </a:r>
            <a:r>
              <a:rPr lang="ko-KR" altLang="en-US" dirty="0"/>
              <a:t>를 실제적으로 표현</a:t>
            </a:r>
          </a:p>
          <a:p>
            <a:endParaRPr lang="ko-KR" altLang="en-US" dirty="0"/>
          </a:p>
        </p:txBody>
      </p:sp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</a:t>
            </a:r>
            <a:r>
              <a:rPr lang="ko-KR" altLang="en-US" dirty="0"/>
              <a:t>자료의 추상화 </a:t>
            </a:r>
            <a:r>
              <a:rPr lang="en-US" altLang="ko-KR" dirty="0"/>
              <a:t>: </a:t>
            </a:r>
            <a:r>
              <a:rPr lang="ko-KR" altLang="en-US" dirty="0"/>
              <a:t>개념</a:t>
            </a:r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552" y="3501008"/>
            <a:ext cx="7611346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013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추상화와 구체화</a:t>
            </a:r>
            <a:endParaRPr lang="en-US" altLang="ko-KR"/>
          </a:p>
          <a:p>
            <a:pPr lvl="1" eaLnBrk="1" hangingPunct="1"/>
            <a:r>
              <a:rPr lang="ko-KR" altLang="en-US"/>
              <a:t>자료와 연산에 있어서의 추상화와 구체화의 관계</a:t>
            </a:r>
          </a:p>
        </p:txBody>
      </p:sp>
      <p:sp>
        <p:nvSpPr>
          <p:cNvPr id="215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</a:t>
            </a:r>
            <a:r>
              <a:rPr lang="ko-KR" altLang="en-US" dirty="0"/>
              <a:t>자료의 추상화</a:t>
            </a: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576" y="1872160"/>
            <a:ext cx="4350636" cy="1567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2067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알고리즘 </a:t>
            </a:r>
          </a:p>
          <a:p>
            <a:pPr lvl="1" eaLnBrk="1" hangingPunct="1"/>
            <a:r>
              <a:rPr lang="ko-KR" altLang="en-US" dirty="0"/>
              <a:t>문제해결 방법을 추상화하여 단계적 절차를 논리적으로 기술해 놓은 명세서</a:t>
            </a:r>
            <a:endParaRPr lang="en-US" altLang="ko-KR" dirty="0"/>
          </a:p>
          <a:p>
            <a:pPr lvl="2" eaLnBrk="1" hangingPunct="1"/>
            <a:endParaRPr lang="ko-KR" altLang="en-US" dirty="0"/>
          </a:p>
          <a:p>
            <a:pPr eaLnBrk="1" hangingPunct="1"/>
            <a:r>
              <a:rPr lang="ko-KR" altLang="en-US" dirty="0"/>
              <a:t>알고리즘의 조건</a:t>
            </a:r>
          </a:p>
          <a:p>
            <a:pPr lvl="1" eaLnBrk="1" hangingPunct="1"/>
            <a:r>
              <a:rPr lang="ko-KR" altLang="en-US" dirty="0"/>
              <a:t>입력</a:t>
            </a:r>
            <a:r>
              <a:rPr lang="en-US" altLang="ko-KR" baseline="30000" dirty="0"/>
              <a:t>input</a:t>
            </a:r>
            <a:r>
              <a:rPr lang="en-US" altLang="ko-KR" dirty="0"/>
              <a:t> : </a:t>
            </a:r>
            <a:r>
              <a:rPr lang="ko-KR" altLang="en-US" dirty="0"/>
              <a:t>알고리즘 수행에 필요한 자료가 외부에서 입력으로 제공될 수 있어야 한다</a:t>
            </a:r>
            <a:r>
              <a:rPr lang="en-US" altLang="ko-KR" dirty="0"/>
              <a:t>. </a:t>
            </a:r>
          </a:p>
          <a:p>
            <a:pPr lvl="1" eaLnBrk="1" hangingPunct="1"/>
            <a:r>
              <a:rPr lang="ko-KR" altLang="en-US" dirty="0"/>
              <a:t>출력</a:t>
            </a:r>
            <a:r>
              <a:rPr lang="en-US" altLang="ko-KR" baseline="30000" dirty="0"/>
              <a:t>output</a:t>
            </a:r>
            <a:r>
              <a:rPr lang="en-US" altLang="ko-KR" dirty="0"/>
              <a:t> : </a:t>
            </a:r>
            <a:r>
              <a:rPr lang="ko-KR" altLang="en-US" dirty="0"/>
              <a:t>알고리즘 수행 후 하나 이상의 결과를 출력해야 한다</a:t>
            </a:r>
            <a:r>
              <a:rPr lang="en-US" altLang="ko-KR" dirty="0"/>
              <a:t>. </a:t>
            </a:r>
          </a:p>
          <a:p>
            <a:pPr lvl="1" eaLnBrk="1" hangingPunct="1"/>
            <a:r>
              <a:rPr lang="ko-KR" altLang="en-US" dirty="0"/>
              <a:t>명확성</a:t>
            </a:r>
            <a:r>
              <a:rPr lang="en-US" altLang="ko-KR" baseline="30000" dirty="0"/>
              <a:t>definiteness</a:t>
            </a:r>
            <a:r>
              <a:rPr lang="en-US" altLang="ko-KR" dirty="0"/>
              <a:t> : </a:t>
            </a:r>
            <a:r>
              <a:rPr lang="ko-KR" altLang="en-US" dirty="0"/>
              <a:t>수행할 작업의 내용과 순서를 나타내는 알고리즘의 명령어들은 명확하게 </a:t>
            </a:r>
            <a:r>
              <a:rPr lang="ko-KR" altLang="en-US" dirty="0" err="1"/>
              <a:t>명세되어야</a:t>
            </a:r>
            <a:r>
              <a:rPr lang="ko-KR" altLang="en-US" dirty="0"/>
              <a:t> 한다</a:t>
            </a:r>
            <a:r>
              <a:rPr lang="en-US" altLang="ko-KR" dirty="0"/>
              <a:t>. </a:t>
            </a:r>
          </a:p>
          <a:p>
            <a:pPr lvl="1" eaLnBrk="1" hangingPunct="1"/>
            <a:r>
              <a:rPr lang="ko-KR" altLang="en-US" dirty="0"/>
              <a:t>유한성</a:t>
            </a:r>
            <a:r>
              <a:rPr lang="en-US" altLang="ko-KR" baseline="30000" dirty="0"/>
              <a:t>finiteness</a:t>
            </a:r>
            <a:r>
              <a:rPr lang="en-US" altLang="ko-KR" dirty="0"/>
              <a:t> : </a:t>
            </a:r>
            <a:r>
              <a:rPr lang="ko-KR" altLang="en-US" dirty="0"/>
              <a:t>알고리즘은 수행 뒤에 반드시 종료되어야 한다</a:t>
            </a:r>
            <a:r>
              <a:rPr lang="en-US" altLang="ko-KR" dirty="0"/>
              <a:t>. </a:t>
            </a:r>
          </a:p>
          <a:p>
            <a:pPr lvl="1" eaLnBrk="1" hangingPunct="1"/>
            <a:r>
              <a:rPr lang="ko-KR" altLang="en-US" dirty="0" err="1"/>
              <a:t>효과성</a:t>
            </a:r>
            <a:r>
              <a:rPr lang="en-US" altLang="ko-KR" baseline="30000" dirty="0"/>
              <a:t>effectiveness</a:t>
            </a:r>
            <a:r>
              <a:rPr lang="en-US" altLang="ko-KR" dirty="0"/>
              <a:t> : </a:t>
            </a:r>
            <a:r>
              <a:rPr lang="ko-KR" altLang="en-US" dirty="0"/>
              <a:t>알고리즘의 모든 명령어들은 기본적이며 실행이 가능해야 한다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225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</a:t>
            </a:r>
            <a:r>
              <a:rPr lang="ko-KR" altLang="en-US" dirty="0"/>
              <a:t>알고리즘의 이해</a:t>
            </a:r>
          </a:p>
        </p:txBody>
      </p:sp>
    </p:spTree>
    <p:extLst>
      <p:ext uri="{BB962C8B-B14F-4D97-AF65-F5344CB8AC3E}">
        <p14:creationId xmlns:p14="http://schemas.microsoft.com/office/powerpoint/2010/main" val="1280135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알고리즘의 이해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" r="616"/>
          <a:stretch/>
        </p:blipFill>
        <p:spPr>
          <a:xfrm>
            <a:off x="603761" y="1019159"/>
            <a:ext cx="8144703" cy="490553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195736" y="1488080"/>
            <a:ext cx="6347953" cy="938945"/>
          </a:xfrm>
          <a:prstGeom prst="roundRect">
            <a:avLst>
              <a:gd name="adj" fmla="val 7131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Text Box 43"/>
          <p:cNvSpPr txBox="1">
            <a:spLocks noChangeArrowheads="1"/>
          </p:cNvSpPr>
          <p:nvPr/>
        </p:nvSpPr>
        <p:spPr bwMode="auto">
          <a:xfrm>
            <a:off x="2148667" y="1034656"/>
            <a:ext cx="606059" cy="3385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ko-KR" alt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자료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603761" y="3042190"/>
            <a:ext cx="8144703" cy="2475042"/>
            <a:chOff x="539551" y="3089258"/>
            <a:chExt cx="8144703" cy="247504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39551" y="3089259"/>
              <a:ext cx="8144703" cy="2475041"/>
            </a:xfrm>
            <a:prstGeom prst="roundRect">
              <a:avLst>
                <a:gd name="adj" fmla="val 3772"/>
              </a:avLst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 Box 43"/>
            <p:cNvSpPr txBox="1">
              <a:spLocks noChangeArrowheads="1"/>
            </p:cNvSpPr>
            <p:nvPr/>
          </p:nvSpPr>
          <p:spPr bwMode="auto">
            <a:xfrm>
              <a:off x="1187624" y="3089258"/>
              <a:ext cx="1008112" cy="33974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ko-KR" altLang="en-US" sz="1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알고리즘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-81790" y="3510705"/>
            <a:ext cx="740419" cy="1800000"/>
            <a:chOff x="-81790" y="3510705"/>
            <a:chExt cx="740419" cy="1800000"/>
          </a:xfrm>
        </p:grpSpPr>
        <p:sp>
          <p:nvSpPr>
            <p:cNvPr id="9" name="Text Box 43"/>
            <p:cNvSpPr txBox="1">
              <a:spLocks noChangeArrowheads="1"/>
            </p:cNvSpPr>
            <p:nvPr/>
          </p:nvSpPr>
          <p:spPr bwMode="auto">
            <a:xfrm>
              <a:off x="-81790" y="3804166"/>
              <a:ext cx="593595" cy="33974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defPPr>
                <a:defRPr lang="en-US"/>
              </a:defPPr>
              <a:lvl1pPr>
                <a:spcBef>
                  <a:spcPct val="50000"/>
                </a:spcBef>
                <a:defRPr sz="1600" b="1">
                  <a:solidFill>
                    <a:srgbClr val="007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defRPr>
              </a:lvl1pPr>
            </a:lstStyle>
            <a:p>
              <a:r>
                <a:rPr lang="ko-KR" altLang="en-US"/>
                <a:t>절차</a:t>
              </a:r>
              <a:endParaRPr lang="ko-KR" altLang="en-US" dirty="0"/>
            </a:p>
          </p:txBody>
        </p:sp>
        <p:sp>
          <p:nvSpPr>
            <p:cNvPr id="30" name="Line 46"/>
            <p:cNvSpPr>
              <a:spLocks noChangeShapeType="1"/>
            </p:cNvSpPr>
            <p:nvPr/>
          </p:nvSpPr>
          <p:spPr bwMode="auto">
            <a:xfrm rot="5400000">
              <a:off x="-241371" y="4410705"/>
              <a:ext cx="1800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69E8C1C-A420-4964-B1FA-1F7BA9C5C985}"/>
              </a:ext>
            </a:extLst>
          </p:cNvPr>
          <p:cNvGrpSpPr/>
          <p:nvPr/>
        </p:nvGrpSpPr>
        <p:grpSpPr>
          <a:xfrm>
            <a:off x="1500666" y="3686293"/>
            <a:ext cx="6915959" cy="1774298"/>
            <a:chOff x="1500666" y="3686293"/>
            <a:chExt cx="6915959" cy="1774298"/>
          </a:xfrm>
        </p:grpSpPr>
        <p:sp>
          <p:nvSpPr>
            <p:cNvPr id="10" name="Line 46"/>
            <p:cNvSpPr>
              <a:spLocks noChangeShapeType="1"/>
            </p:cNvSpPr>
            <p:nvPr/>
          </p:nvSpPr>
          <p:spPr bwMode="auto">
            <a:xfrm>
              <a:off x="2379276" y="3686293"/>
              <a:ext cx="356859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Line 46"/>
            <p:cNvSpPr>
              <a:spLocks noChangeShapeType="1"/>
            </p:cNvSpPr>
            <p:nvPr/>
          </p:nvSpPr>
          <p:spPr bwMode="auto">
            <a:xfrm>
              <a:off x="3666818" y="3708501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Line 46"/>
            <p:cNvSpPr>
              <a:spLocks noChangeShapeType="1"/>
            </p:cNvSpPr>
            <p:nvPr/>
          </p:nvSpPr>
          <p:spPr bwMode="auto">
            <a:xfrm>
              <a:off x="3403584" y="3989655"/>
              <a:ext cx="3266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Line 46"/>
            <p:cNvSpPr>
              <a:spLocks noChangeShapeType="1"/>
            </p:cNvSpPr>
            <p:nvPr/>
          </p:nvSpPr>
          <p:spPr bwMode="auto">
            <a:xfrm>
              <a:off x="1763936" y="3974036"/>
              <a:ext cx="503808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Line 46"/>
            <p:cNvSpPr>
              <a:spLocks noChangeShapeType="1"/>
            </p:cNvSpPr>
            <p:nvPr/>
          </p:nvSpPr>
          <p:spPr bwMode="auto">
            <a:xfrm>
              <a:off x="4373384" y="3995268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Line 46"/>
            <p:cNvSpPr>
              <a:spLocks noChangeShapeType="1"/>
            </p:cNvSpPr>
            <p:nvPr/>
          </p:nvSpPr>
          <p:spPr bwMode="auto">
            <a:xfrm>
              <a:off x="7336625" y="3989655"/>
              <a:ext cx="1080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Line 46"/>
            <p:cNvSpPr>
              <a:spLocks noChangeShapeType="1"/>
            </p:cNvSpPr>
            <p:nvPr/>
          </p:nvSpPr>
          <p:spPr bwMode="auto">
            <a:xfrm>
              <a:off x="2853275" y="4293096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Line 46"/>
            <p:cNvSpPr>
              <a:spLocks noChangeShapeType="1"/>
            </p:cNvSpPr>
            <p:nvPr/>
          </p:nvSpPr>
          <p:spPr bwMode="auto">
            <a:xfrm>
              <a:off x="3285075" y="4557739"/>
              <a:ext cx="962789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Line 46"/>
            <p:cNvSpPr>
              <a:spLocks noChangeShapeType="1"/>
            </p:cNvSpPr>
            <p:nvPr/>
          </p:nvSpPr>
          <p:spPr bwMode="auto">
            <a:xfrm>
              <a:off x="4589284" y="4560011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Line 46"/>
            <p:cNvSpPr>
              <a:spLocks noChangeShapeType="1"/>
            </p:cNvSpPr>
            <p:nvPr/>
          </p:nvSpPr>
          <p:spPr bwMode="auto">
            <a:xfrm>
              <a:off x="6989968" y="4557739"/>
              <a:ext cx="252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Line 46"/>
            <p:cNvSpPr>
              <a:spLocks noChangeShapeType="1"/>
            </p:cNvSpPr>
            <p:nvPr/>
          </p:nvSpPr>
          <p:spPr bwMode="auto">
            <a:xfrm>
              <a:off x="7923049" y="4557739"/>
              <a:ext cx="4318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Line 46"/>
            <p:cNvSpPr>
              <a:spLocks noChangeShapeType="1"/>
            </p:cNvSpPr>
            <p:nvPr/>
          </p:nvSpPr>
          <p:spPr bwMode="auto">
            <a:xfrm>
              <a:off x="1500666" y="4864640"/>
              <a:ext cx="752585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Line 46"/>
            <p:cNvSpPr>
              <a:spLocks noChangeShapeType="1"/>
            </p:cNvSpPr>
            <p:nvPr/>
          </p:nvSpPr>
          <p:spPr bwMode="auto">
            <a:xfrm>
              <a:off x="2755584" y="4854084"/>
              <a:ext cx="648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Line 46"/>
            <p:cNvSpPr>
              <a:spLocks noChangeShapeType="1"/>
            </p:cNvSpPr>
            <p:nvPr/>
          </p:nvSpPr>
          <p:spPr bwMode="auto">
            <a:xfrm>
              <a:off x="5363187" y="4862225"/>
              <a:ext cx="504947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Line 46"/>
            <p:cNvSpPr>
              <a:spLocks noChangeShapeType="1"/>
            </p:cNvSpPr>
            <p:nvPr/>
          </p:nvSpPr>
          <p:spPr bwMode="auto">
            <a:xfrm flipV="1">
              <a:off x="7588688" y="4862225"/>
              <a:ext cx="349078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Line 46"/>
            <p:cNvSpPr>
              <a:spLocks noChangeShapeType="1"/>
            </p:cNvSpPr>
            <p:nvPr/>
          </p:nvSpPr>
          <p:spPr bwMode="auto">
            <a:xfrm>
              <a:off x="1500666" y="5150429"/>
              <a:ext cx="612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Line 46"/>
            <p:cNvSpPr>
              <a:spLocks noChangeShapeType="1"/>
            </p:cNvSpPr>
            <p:nvPr/>
          </p:nvSpPr>
          <p:spPr bwMode="auto">
            <a:xfrm>
              <a:off x="4301321" y="5150429"/>
              <a:ext cx="486703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Line 46"/>
            <p:cNvSpPr>
              <a:spLocks noChangeShapeType="1"/>
            </p:cNvSpPr>
            <p:nvPr/>
          </p:nvSpPr>
          <p:spPr bwMode="auto">
            <a:xfrm>
              <a:off x="2853275" y="5460591"/>
              <a:ext cx="318065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Line 46"/>
            <p:cNvSpPr>
              <a:spLocks noChangeShapeType="1"/>
            </p:cNvSpPr>
            <p:nvPr/>
          </p:nvSpPr>
          <p:spPr bwMode="auto">
            <a:xfrm flipV="1">
              <a:off x="3506950" y="5460591"/>
              <a:ext cx="318065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Line 46"/>
            <p:cNvSpPr>
              <a:spLocks noChangeShapeType="1"/>
            </p:cNvSpPr>
            <p:nvPr/>
          </p:nvSpPr>
          <p:spPr bwMode="auto">
            <a:xfrm>
              <a:off x="5868144" y="5460591"/>
              <a:ext cx="396000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1" name="Text Box 43"/>
          <p:cNvSpPr txBox="1">
            <a:spLocks noChangeArrowheads="1"/>
          </p:cNvSpPr>
          <p:nvPr/>
        </p:nvSpPr>
        <p:spPr bwMode="auto">
          <a:xfrm>
            <a:off x="6433077" y="5085184"/>
            <a:ext cx="593595" cy="33974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1600" b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ko-KR" altLang="en-US" dirty="0"/>
              <a:t>연산</a:t>
            </a:r>
          </a:p>
        </p:txBody>
      </p:sp>
    </p:spTree>
    <p:extLst>
      <p:ext uri="{BB962C8B-B14F-4D97-AF65-F5344CB8AC3E}">
        <p14:creationId xmlns:p14="http://schemas.microsoft.com/office/powerpoint/2010/main" val="1573191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/>
              <a:t>컴퓨터 분야에서 자료구조를 왜 배워야 하는가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컴퓨터가 효율적으로 문제를 처리하기 위해서는 문제를 정의하고 </a:t>
            </a:r>
            <a:br>
              <a:rPr lang="en-US" altLang="ko-KR"/>
            </a:br>
            <a:r>
              <a:rPr lang="ko-KR" altLang="en-US"/>
              <a:t>분석하여 그에 대한 최적의 프로그램을 작성해야 한다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자료구조에 대한 개념과 활용 능력 필요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자료구조의 이해 </a:t>
            </a:r>
            <a:r>
              <a:rPr lang="en-US" altLang="ko-KR" dirty="0"/>
              <a:t>: </a:t>
            </a:r>
            <a:r>
              <a:rPr lang="ko-KR" altLang="en-US" dirty="0"/>
              <a:t>개념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40" y="2708920"/>
            <a:ext cx="8280920" cy="241347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알고리즘의 표현 방법의 종류</a:t>
            </a:r>
          </a:p>
          <a:p>
            <a:pPr lvl="1" eaLnBrk="1" hangingPunct="1"/>
            <a:r>
              <a:rPr lang="ko-KR" altLang="en-US" dirty="0"/>
              <a:t>자연어를 이용한 서술적 표현 방법</a:t>
            </a:r>
          </a:p>
          <a:p>
            <a:pPr lvl="1" eaLnBrk="1" hangingPunct="1"/>
            <a:r>
              <a:rPr lang="ko-KR" altLang="en-US" dirty="0"/>
              <a:t>순서도</a:t>
            </a:r>
            <a:r>
              <a:rPr lang="en-US" altLang="ko-KR" baseline="30000" dirty="0"/>
              <a:t>Flow chart</a:t>
            </a:r>
            <a:r>
              <a:rPr lang="ko-KR" altLang="en-US" dirty="0"/>
              <a:t>를 이용한 도식화 표현 방법</a:t>
            </a:r>
          </a:p>
          <a:p>
            <a:pPr lvl="1" eaLnBrk="1" hangingPunct="1"/>
            <a:r>
              <a:rPr lang="ko-KR" altLang="en-US" dirty="0"/>
              <a:t>프로그래밍 언어를 이용한 구체화 방법</a:t>
            </a:r>
          </a:p>
          <a:p>
            <a:pPr lvl="1" eaLnBrk="1" hangingPunct="1"/>
            <a:r>
              <a:rPr lang="ko-KR" altLang="en-US" dirty="0"/>
              <a:t>가상코드</a:t>
            </a:r>
            <a:r>
              <a:rPr lang="en-US" altLang="ko-KR" baseline="30000" dirty="0"/>
              <a:t>Pseudo-code</a:t>
            </a:r>
            <a:r>
              <a:rPr lang="ko-KR" altLang="en-US" dirty="0"/>
              <a:t>를 이용한 추상화 방법</a:t>
            </a:r>
          </a:p>
          <a:p>
            <a:endParaRPr lang="ko-KR" altLang="en-US" dirty="0"/>
          </a:p>
        </p:txBody>
      </p:sp>
      <p:sp>
        <p:nvSpPr>
          <p:cNvPr id="245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방법</a:t>
            </a:r>
          </a:p>
        </p:txBody>
      </p:sp>
    </p:spTree>
    <p:extLst>
      <p:ext uri="{BB962C8B-B14F-4D97-AF65-F5344CB8AC3E}">
        <p14:creationId xmlns:p14="http://schemas.microsoft.com/office/powerpoint/2010/main" val="518862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순서도를 이용한 도식화</a:t>
            </a:r>
          </a:p>
          <a:p>
            <a:pPr lvl="1"/>
            <a:r>
              <a:rPr lang="ko-KR" altLang="en-US" dirty="0"/>
              <a:t>순서도의 예</a:t>
            </a:r>
            <a:r>
              <a:rPr lang="en-US" altLang="ko-KR" dirty="0"/>
              <a:t>) 1</a:t>
            </a:r>
            <a:r>
              <a:rPr lang="ko-KR" altLang="en-US" dirty="0"/>
              <a:t>부터 </a:t>
            </a:r>
            <a:r>
              <a:rPr lang="en-US" altLang="ko-KR" dirty="0"/>
              <a:t>5</a:t>
            </a:r>
            <a:r>
              <a:rPr lang="ko-KR" altLang="en-US" dirty="0"/>
              <a:t>까지의 합을 구하는 알고리즘</a:t>
            </a:r>
          </a:p>
          <a:p>
            <a:pPr lvl="1"/>
            <a:endParaRPr lang="ko-KR" altLang="en-US" dirty="0"/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방법</a:t>
            </a:r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2927" y="1755038"/>
            <a:ext cx="4976214" cy="474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900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가상코드를 이용한 추상화</a:t>
            </a:r>
          </a:p>
          <a:p>
            <a:pPr lvl="1" eaLnBrk="1" hangingPunct="1"/>
            <a:r>
              <a:rPr lang="ko-KR" altLang="en-US" dirty="0"/>
              <a:t>가상코드</a:t>
            </a:r>
            <a:r>
              <a:rPr lang="en-US" altLang="ko-KR" dirty="0"/>
              <a:t>, </a:t>
            </a:r>
            <a:r>
              <a:rPr lang="ko-KR" altLang="en-US" dirty="0"/>
              <a:t>즉 알고리즘 기술언어</a:t>
            </a:r>
            <a:r>
              <a:rPr lang="en-US" altLang="ko-KR" baseline="30000" dirty="0"/>
              <a:t>ADL, Algorithm Description Language</a:t>
            </a:r>
            <a:r>
              <a:rPr lang="ko-KR" altLang="en-US" dirty="0"/>
              <a:t>를 사용하여 프로그래밍 언어의 일반적인 형태와 유사하게 알고리즘을 표현</a:t>
            </a:r>
            <a:endParaRPr lang="en-US" altLang="ko-KR" dirty="0"/>
          </a:p>
          <a:p>
            <a:pPr lvl="1" eaLnBrk="1" hangingPunct="1"/>
            <a:r>
              <a:rPr lang="ko-KR" altLang="en-US"/>
              <a:t>특정 </a:t>
            </a:r>
            <a:r>
              <a:rPr lang="ko-KR" altLang="en-US" dirty="0"/>
              <a:t>프로그래밍 언어가 아니므로 직접 실행은 불가능</a:t>
            </a:r>
            <a:endParaRPr lang="en-US" altLang="ko-KR" dirty="0"/>
          </a:p>
          <a:p>
            <a:pPr lvl="1" eaLnBrk="1" hangingPunct="1"/>
            <a:r>
              <a:rPr lang="ko-KR" altLang="en-US"/>
              <a:t>일반적인 </a:t>
            </a:r>
            <a:r>
              <a:rPr lang="ko-KR" altLang="en-US" dirty="0"/>
              <a:t>프로그래밍 언어의 형태이므로 원하는 특정 프로그래밍 </a:t>
            </a:r>
            <a:br>
              <a:rPr lang="en-US" altLang="ko-KR" dirty="0"/>
            </a:br>
            <a:r>
              <a:rPr lang="ko-KR" altLang="en-US" dirty="0"/>
              <a:t>언어로의 변환 용이</a:t>
            </a:r>
          </a:p>
          <a:p>
            <a:endParaRPr lang="ko-KR" altLang="en-US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방법</a:t>
            </a:r>
          </a:p>
        </p:txBody>
      </p:sp>
    </p:spTree>
    <p:extLst>
      <p:ext uri="{BB962C8B-B14F-4D97-AF65-F5344CB8AC3E}">
        <p14:creationId xmlns:p14="http://schemas.microsoft.com/office/powerpoint/2010/main" val="313599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가상코드의 형식</a:t>
            </a:r>
          </a:p>
          <a:p>
            <a:pPr lvl="1" eaLnBrk="1" hangingPunct="1">
              <a:defRPr/>
            </a:pPr>
            <a:r>
              <a:rPr lang="ko-KR" altLang="en-US" dirty="0"/>
              <a:t>기본 요소</a:t>
            </a:r>
          </a:p>
          <a:p>
            <a:pPr lvl="2" eaLnBrk="1" hangingPunct="1">
              <a:defRPr/>
            </a:pPr>
            <a:r>
              <a:rPr lang="ko-KR" altLang="en-US" dirty="0"/>
              <a:t>기호 </a:t>
            </a:r>
          </a:p>
          <a:p>
            <a:pPr lvl="3" eaLnBrk="1" hangingPunct="1">
              <a:defRPr/>
            </a:pP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 err="1"/>
              <a:t>자료형</a:t>
            </a:r>
            <a:r>
              <a:rPr lang="ko-KR" altLang="en-US" dirty="0"/>
              <a:t> 이름</a:t>
            </a:r>
            <a:r>
              <a:rPr lang="en-US" altLang="ko-KR" dirty="0"/>
              <a:t>, </a:t>
            </a:r>
            <a:r>
              <a:rPr lang="ko-KR" altLang="en-US" dirty="0"/>
              <a:t>프로그램 이름</a:t>
            </a:r>
            <a:r>
              <a:rPr lang="en-US" altLang="ko-KR" dirty="0"/>
              <a:t>, </a:t>
            </a:r>
            <a:r>
              <a:rPr lang="ko-KR" altLang="en-US" dirty="0"/>
              <a:t>레코드 필드 명</a:t>
            </a:r>
            <a:r>
              <a:rPr lang="en-US" altLang="ko-KR" dirty="0"/>
              <a:t>, </a:t>
            </a:r>
            <a:r>
              <a:rPr lang="ko-KR" altLang="en-US" dirty="0"/>
              <a:t>문장의 레이블 등을 나타냄</a:t>
            </a:r>
          </a:p>
          <a:p>
            <a:pPr lvl="3" eaLnBrk="1" hangingPunct="1">
              <a:defRPr/>
            </a:pPr>
            <a:r>
              <a:rPr lang="ko-KR" altLang="en-US" dirty="0"/>
              <a:t>문자나 숫자의 조합</a:t>
            </a:r>
            <a:r>
              <a:rPr lang="en-US" altLang="ko-KR" dirty="0"/>
              <a:t>. </a:t>
            </a:r>
            <a:r>
              <a:rPr lang="ko-KR" altLang="en-US" dirty="0"/>
              <a:t>첫 문자는 반드시 영문자 사용</a:t>
            </a:r>
            <a:r>
              <a:rPr lang="en-US" altLang="ko-KR" dirty="0"/>
              <a:t>.</a:t>
            </a:r>
          </a:p>
          <a:p>
            <a:pPr lvl="2" eaLnBrk="1" hangingPunct="1">
              <a:defRPr/>
            </a:pPr>
            <a:r>
              <a:rPr lang="ko-KR" altLang="en-US" dirty="0" err="1"/>
              <a:t>자료형</a:t>
            </a:r>
            <a:endParaRPr lang="ko-KR" altLang="en-US" dirty="0"/>
          </a:p>
          <a:p>
            <a:pPr lvl="3" eaLnBrk="1" hangingPunct="1">
              <a:defRPr/>
            </a:pPr>
            <a:r>
              <a:rPr lang="ko-KR" altLang="en-US" dirty="0"/>
              <a:t>정수형과 </a:t>
            </a:r>
            <a:r>
              <a:rPr lang="ko-KR" altLang="en-US" dirty="0" err="1"/>
              <a:t>실수형의</a:t>
            </a:r>
            <a:r>
              <a:rPr lang="ko-KR" altLang="en-US" dirty="0"/>
              <a:t> 수치 </a:t>
            </a:r>
            <a:r>
              <a:rPr lang="ko-KR" altLang="en-US" dirty="0" err="1"/>
              <a:t>자료형</a:t>
            </a:r>
            <a:r>
              <a:rPr lang="en-US" altLang="ko-KR" dirty="0"/>
              <a:t>, </a:t>
            </a:r>
            <a:r>
              <a:rPr lang="ko-KR" altLang="en-US" dirty="0"/>
              <a:t>문자형</a:t>
            </a:r>
            <a:r>
              <a:rPr lang="en-US" altLang="ko-KR" dirty="0"/>
              <a:t>, </a:t>
            </a:r>
            <a:r>
              <a:rPr lang="ko-KR" altLang="en-US" dirty="0"/>
              <a:t>논리형</a:t>
            </a:r>
            <a:r>
              <a:rPr lang="en-US" altLang="ko-KR" dirty="0"/>
              <a:t>, </a:t>
            </a:r>
            <a:r>
              <a:rPr lang="ko-KR" altLang="en-US" dirty="0"/>
              <a:t>포인터</a:t>
            </a:r>
            <a:r>
              <a:rPr lang="en-US" altLang="ko-KR" dirty="0"/>
              <a:t>, </a:t>
            </a:r>
            <a:r>
              <a:rPr lang="ko-KR" altLang="en-US" dirty="0"/>
              <a:t>문자열 등의 </a:t>
            </a:r>
            <a:br>
              <a:rPr lang="en-US" altLang="ko-KR" dirty="0"/>
            </a:br>
            <a:r>
              <a:rPr lang="ko-KR" altLang="en-US" dirty="0"/>
              <a:t>모든 </a:t>
            </a:r>
            <a:r>
              <a:rPr lang="ko-KR" altLang="en-US" dirty="0" err="1"/>
              <a:t>자료형</a:t>
            </a:r>
            <a:r>
              <a:rPr lang="ko-KR" altLang="en-US" dirty="0"/>
              <a:t> 사용</a:t>
            </a:r>
          </a:p>
          <a:p>
            <a:pPr lvl="2" eaLnBrk="1" hangingPunct="1">
              <a:defRPr/>
            </a:pPr>
            <a:r>
              <a:rPr lang="ko-KR" altLang="en-US" dirty="0"/>
              <a:t>연산자</a:t>
            </a:r>
          </a:p>
          <a:p>
            <a:pPr lvl="3" eaLnBrk="1" hangingPunct="1">
              <a:defRPr/>
            </a:pPr>
            <a:r>
              <a:rPr lang="ko-KR" altLang="en-US" dirty="0"/>
              <a:t>산술연산자</a:t>
            </a:r>
            <a:r>
              <a:rPr lang="en-US" altLang="ko-KR" dirty="0"/>
              <a:t>, </a:t>
            </a:r>
            <a:r>
              <a:rPr lang="ko-KR" altLang="en-US" dirty="0"/>
              <a:t>관계연산자</a:t>
            </a:r>
            <a:r>
              <a:rPr lang="en-US" altLang="ko-KR" dirty="0"/>
              <a:t>, </a:t>
            </a:r>
            <a:r>
              <a:rPr lang="ko-KR" altLang="en-US" dirty="0"/>
              <a:t>논리연산자</a:t>
            </a:r>
            <a:endParaRPr lang="en-US" altLang="ko-KR" dirty="0"/>
          </a:p>
          <a:p>
            <a:pPr lvl="3" eaLnBrk="1" hangingPunct="1">
              <a:defRPr/>
            </a:pPr>
            <a:endParaRPr lang="ko-KR" altLang="en-US" dirty="0"/>
          </a:p>
          <a:p>
            <a:pPr lvl="1" eaLnBrk="1" hangingPunct="1">
              <a:lnSpc>
                <a:spcPct val="100000"/>
              </a:lnSpc>
              <a:defRPr/>
            </a:pPr>
            <a:r>
              <a:rPr lang="ko-KR" altLang="en-US" dirty="0"/>
              <a:t>지정문 형식과 예 </a:t>
            </a:r>
          </a:p>
        </p:txBody>
      </p:sp>
      <p:sp>
        <p:nvSpPr>
          <p:cNvPr id="286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464" y="5036724"/>
            <a:ext cx="4322983" cy="182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13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/>
            <a:r>
              <a:rPr lang="ko-KR" altLang="en-US" dirty="0" err="1"/>
              <a:t>조건문</a:t>
            </a:r>
            <a:endParaRPr lang="ko-KR" altLang="en-US" dirty="0"/>
          </a:p>
          <a:p>
            <a:pPr lvl="1" eaLnBrk="1" hangingPunct="1"/>
            <a:r>
              <a:rPr lang="ko-KR" altLang="en-US" dirty="0"/>
              <a:t>조건에 따라 실행할 명령문이 결정되는 선택적 제어구조를 만든다</a:t>
            </a:r>
            <a:r>
              <a:rPr lang="en-US" altLang="ko-KR" dirty="0"/>
              <a:t>.</a:t>
            </a:r>
          </a:p>
          <a:p>
            <a:pPr lvl="1" eaLnBrk="1" hangingPunct="1"/>
            <a:r>
              <a:rPr lang="en-US" altLang="ko-KR" dirty="0"/>
              <a:t>if </a:t>
            </a:r>
            <a:r>
              <a:rPr lang="ko-KR" altLang="en-US" dirty="0"/>
              <a:t>문의 형식과 제어흐름</a:t>
            </a:r>
          </a:p>
          <a:p>
            <a:endParaRPr lang="ko-KR" altLang="en-US" dirty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500" y="2204864"/>
            <a:ext cx="7162725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086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다단계 </a:t>
            </a:r>
            <a:r>
              <a:rPr lang="ko-KR" altLang="en-US" dirty="0" err="1"/>
              <a:t>조건문</a:t>
            </a:r>
            <a:endParaRPr lang="en-US" altLang="ko-KR" dirty="0"/>
          </a:p>
          <a:p>
            <a:pPr lvl="2"/>
            <a:r>
              <a:rPr lang="ko-KR" altLang="en-US" dirty="0"/>
              <a:t>중첩 </a:t>
            </a:r>
            <a:r>
              <a:rPr lang="en-US" altLang="ko-KR" dirty="0"/>
              <a:t>if </a:t>
            </a:r>
            <a:r>
              <a:rPr lang="ko-KR" altLang="en-US" dirty="0"/>
              <a:t>문의 형식과 제어 흐름</a:t>
            </a:r>
          </a:p>
        </p:txBody>
      </p:sp>
      <p:sp>
        <p:nvSpPr>
          <p:cNvPr id="307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2773" y="1738444"/>
            <a:ext cx="6278372" cy="493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091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중첩 </a:t>
            </a:r>
            <a:r>
              <a:rPr lang="en-US" altLang="ko-KR" dirty="0"/>
              <a:t>if</a:t>
            </a:r>
            <a:r>
              <a:rPr lang="ko-KR" altLang="en-US" dirty="0"/>
              <a:t>문 사용 예</a:t>
            </a:r>
            <a:r>
              <a:rPr lang="en-US" altLang="ko-KR" dirty="0"/>
              <a:t>) </a:t>
            </a:r>
            <a:r>
              <a:rPr lang="ko-KR" altLang="en-US" dirty="0"/>
              <a:t>평균 점수에 따른 등급 계산하기</a:t>
            </a:r>
          </a:p>
          <a:p>
            <a:pPr lvl="2"/>
            <a:endParaRPr lang="ko-KR" altLang="en-US" dirty="0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426" y="1268760"/>
            <a:ext cx="6403251" cy="548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98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/>
              <a:t>case </a:t>
            </a:r>
            <a:r>
              <a:rPr lang="ko-KR" altLang="en-US" dirty="0"/>
              <a:t>문</a:t>
            </a:r>
          </a:p>
          <a:p>
            <a:pPr lvl="2" eaLnBrk="1" hangingPunct="1"/>
            <a:r>
              <a:rPr lang="ko-KR" altLang="en-US" dirty="0"/>
              <a:t>여러 </a:t>
            </a:r>
            <a:r>
              <a:rPr lang="ko-KR" altLang="en-US" dirty="0" err="1"/>
              <a:t>조건식</a:t>
            </a:r>
            <a:r>
              <a:rPr lang="ko-KR" altLang="en-US" dirty="0"/>
              <a:t> 중에서 해당 조건을 찾아서 그에 대한 명령문을 수행</a:t>
            </a:r>
          </a:p>
          <a:p>
            <a:pPr lvl="2" eaLnBrk="1" hangingPunct="1"/>
            <a:r>
              <a:rPr lang="ko-KR" altLang="en-US" dirty="0"/>
              <a:t>중첩 </a:t>
            </a:r>
            <a:r>
              <a:rPr lang="en-US" altLang="ko-KR" dirty="0"/>
              <a:t>if </a:t>
            </a:r>
            <a:r>
              <a:rPr lang="ko-KR" altLang="en-US" dirty="0"/>
              <a:t>문으로 표현 가능</a:t>
            </a:r>
          </a:p>
          <a:p>
            <a:pPr lvl="2" eaLnBrk="1" hangingPunct="1"/>
            <a:r>
              <a:rPr lang="ko-KR" altLang="en-US" dirty="0"/>
              <a:t>형식과 제어흐름 </a:t>
            </a:r>
            <a:endParaRPr lang="en-US" altLang="ko-KR" dirty="0"/>
          </a:p>
          <a:p>
            <a:pPr lvl="3" eaLnBrk="1" hangingPunct="1"/>
            <a:endParaRPr lang="en-US" altLang="ko-KR" dirty="0"/>
          </a:p>
          <a:p>
            <a:pPr lvl="3" eaLnBrk="1" hangingPunct="1"/>
            <a:endParaRPr lang="en-US" altLang="ko-KR" dirty="0"/>
          </a:p>
          <a:p>
            <a:pPr lvl="3" eaLnBrk="1" hangingPunct="1"/>
            <a:endParaRPr lang="en-US" altLang="ko-KR" dirty="0"/>
          </a:p>
          <a:p>
            <a:pPr lvl="3" eaLnBrk="1" hangingPunct="1"/>
            <a:endParaRPr lang="en-US" altLang="ko-KR" dirty="0"/>
          </a:p>
          <a:p>
            <a:pPr lvl="3" eaLnBrk="1" hangingPunct="1"/>
            <a:endParaRPr lang="en-US" altLang="ko-KR" dirty="0"/>
          </a:p>
          <a:p>
            <a:pPr lvl="3" eaLnBrk="1" hangingPunct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592" y="2560216"/>
            <a:ext cx="6768751" cy="402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079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 eaLnBrk="1" hangingPunct="1"/>
            <a:r>
              <a:rPr lang="en-US" altLang="ko-KR" dirty="0"/>
              <a:t>case </a:t>
            </a:r>
            <a:r>
              <a:rPr lang="ko-KR" altLang="en-US"/>
              <a:t>문 </a:t>
            </a:r>
            <a:endParaRPr lang="en-US" altLang="ko-KR"/>
          </a:p>
          <a:p>
            <a:pPr lvl="2" eaLnBrk="1" hangingPunct="1"/>
            <a:r>
              <a:rPr lang="ko-KR" altLang="en-US"/>
              <a:t>예</a:t>
            </a:r>
            <a:r>
              <a:rPr lang="en-US" altLang="ko-KR" dirty="0"/>
              <a:t>) </a:t>
            </a:r>
            <a:r>
              <a:rPr lang="ko-KR" altLang="en-US" dirty="0"/>
              <a:t>평균 점수에 따른 등급 계산하기</a:t>
            </a:r>
          </a:p>
          <a:p>
            <a:pPr lvl="2" eaLnBrk="1" hangingPunct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37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710" y="1772816"/>
            <a:ext cx="8111180" cy="480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67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endParaRPr lang="en-US" altLang="ko-KR" dirty="0"/>
          </a:p>
          <a:p>
            <a:pPr lvl="1" eaLnBrk="1" hangingPunct="1"/>
            <a:r>
              <a:rPr lang="ko-KR" altLang="en-US" dirty="0"/>
              <a:t>일정한 명령을 반복 수행하는 루프</a:t>
            </a:r>
            <a:r>
              <a:rPr lang="en-US" altLang="ko-KR" dirty="0"/>
              <a:t>(loop) </a:t>
            </a:r>
            <a:r>
              <a:rPr lang="ko-KR" altLang="en-US" dirty="0"/>
              <a:t>형태의 제어구조</a:t>
            </a:r>
          </a:p>
          <a:p>
            <a:pPr lvl="1" eaLnBrk="1" hangingPunct="1"/>
            <a:r>
              <a:rPr lang="en-US" altLang="ko-KR" dirty="0"/>
              <a:t>for </a:t>
            </a:r>
            <a:r>
              <a:rPr lang="ko-KR" altLang="en-US" dirty="0"/>
              <a:t>문</a:t>
            </a:r>
            <a:endParaRPr lang="en-US" altLang="ko-KR" dirty="0"/>
          </a:p>
          <a:p>
            <a:pPr lvl="2" eaLnBrk="1" hangingPunct="1"/>
            <a:r>
              <a:rPr lang="ko-KR" altLang="en-US" dirty="0"/>
              <a:t>형식과 제어흐름</a:t>
            </a:r>
          </a:p>
          <a:p>
            <a:pPr lvl="2"/>
            <a:endParaRPr lang="ko-KR" altLang="en-US" dirty="0"/>
          </a:p>
        </p:txBody>
      </p:sp>
      <p:sp>
        <p:nvSpPr>
          <p:cNvPr id="348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592" y="2590516"/>
            <a:ext cx="6411813" cy="393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73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/>
              <a:t>자료의 형태에 따른 분류</a:t>
            </a:r>
            <a:endParaRPr lang="en-US" altLang="ko-KR" dirty="0"/>
          </a:p>
          <a:p>
            <a:pPr lvl="1"/>
            <a:r>
              <a:rPr lang="ko-KR" altLang="en-US" dirty="0"/>
              <a:t>단순 구조</a:t>
            </a:r>
            <a:endParaRPr lang="en-US" altLang="ko-KR" dirty="0"/>
          </a:p>
          <a:p>
            <a:pPr lvl="2"/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실수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등의 기본 </a:t>
            </a:r>
            <a:r>
              <a:rPr lang="ko-KR" altLang="en-US" dirty="0" err="1"/>
              <a:t>자료형</a:t>
            </a:r>
            <a:endParaRPr lang="en-US" altLang="ko-KR" dirty="0"/>
          </a:p>
          <a:p>
            <a:pPr lvl="2"/>
            <a:endParaRPr lang="en-US" altLang="ko-KR" sz="900" dirty="0"/>
          </a:p>
          <a:p>
            <a:pPr lvl="1"/>
            <a:r>
              <a:rPr lang="ko-KR" altLang="en-US" dirty="0"/>
              <a:t>선형 구조</a:t>
            </a:r>
            <a:endParaRPr lang="en-US" altLang="ko-KR" dirty="0"/>
          </a:p>
          <a:p>
            <a:pPr lvl="2"/>
            <a:r>
              <a:rPr lang="ko-KR" altLang="en-US" dirty="0"/>
              <a:t>자료들 사이의 관계가 </a:t>
            </a:r>
            <a:r>
              <a:rPr lang="en-US" altLang="ko-KR" dirty="0"/>
              <a:t>1:1</a:t>
            </a:r>
            <a:r>
              <a:rPr lang="ko-KR" altLang="en-US" dirty="0"/>
              <a:t> 관계</a:t>
            </a:r>
            <a:endParaRPr lang="en-US" altLang="ko-KR" dirty="0"/>
          </a:p>
          <a:p>
            <a:pPr lvl="2"/>
            <a:r>
              <a:rPr lang="ko-KR" altLang="en-US" dirty="0"/>
              <a:t>순차 리스트</a:t>
            </a:r>
            <a:r>
              <a:rPr lang="en-US" altLang="ko-KR" dirty="0"/>
              <a:t>, </a:t>
            </a:r>
            <a:r>
              <a:rPr lang="ko-KR" altLang="en-US" dirty="0"/>
              <a:t>연결 리스트</a:t>
            </a:r>
            <a:r>
              <a:rPr lang="en-US" altLang="ko-KR" dirty="0"/>
              <a:t>, </a:t>
            </a:r>
            <a:r>
              <a:rPr lang="ko-KR" altLang="en-US" dirty="0" err="1"/>
              <a:t>스택</a:t>
            </a:r>
            <a:r>
              <a:rPr lang="en-US" altLang="ko-KR" dirty="0"/>
              <a:t>, </a:t>
            </a:r>
            <a:r>
              <a:rPr lang="ko-KR" altLang="en-US" dirty="0"/>
              <a:t>큐</a:t>
            </a:r>
            <a:r>
              <a:rPr lang="en-US" altLang="ko-KR" dirty="0"/>
              <a:t>, </a:t>
            </a:r>
            <a:r>
              <a:rPr lang="ko-KR" altLang="en-US" dirty="0" err="1"/>
              <a:t>데크</a:t>
            </a:r>
            <a:r>
              <a:rPr lang="ko-KR" altLang="en-US" dirty="0"/>
              <a:t> 등</a:t>
            </a:r>
            <a:endParaRPr lang="en-US" altLang="ko-KR" dirty="0"/>
          </a:p>
          <a:p>
            <a:pPr lvl="2"/>
            <a:endParaRPr lang="en-US" altLang="ko-KR" sz="900" dirty="0"/>
          </a:p>
          <a:p>
            <a:pPr lvl="1"/>
            <a:r>
              <a:rPr lang="ko-KR" altLang="en-US" dirty="0"/>
              <a:t>비선형 구조</a:t>
            </a:r>
            <a:endParaRPr lang="en-US" altLang="ko-KR" dirty="0"/>
          </a:p>
          <a:p>
            <a:pPr lvl="2"/>
            <a:r>
              <a:rPr lang="ko-KR" altLang="en-US" dirty="0"/>
              <a:t>자료들 사이의 관계가 </a:t>
            </a:r>
            <a:r>
              <a:rPr lang="en-US" altLang="ko-KR" dirty="0"/>
              <a:t>1:</a:t>
            </a:r>
            <a:r>
              <a:rPr lang="ko-KR" altLang="en-US" dirty="0"/>
              <a:t>다</a:t>
            </a:r>
            <a:r>
              <a:rPr lang="en-US" altLang="ko-KR" dirty="0"/>
              <a:t>, </a:t>
            </a:r>
            <a:r>
              <a:rPr lang="ko-KR" altLang="en-US" dirty="0"/>
              <a:t>또는 다</a:t>
            </a:r>
            <a:r>
              <a:rPr lang="en-US" altLang="ko-KR" dirty="0"/>
              <a:t>:</a:t>
            </a:r>
            <a:r>
              <a:rPr lang="ko-KR" altLang="en-US" dirty="0"/>
              <a:t>다 관계</a:t>
            </a:r>
            <a:endParaRPr lang="en-US" altLang="ko-KR" dirty="0"/>
          </a:p>
          <a:p>
            <a:pPr lvl="2"/>
            <a:r>
              <a:rPr lang="ko-KR" altLang="en-US" dirty="0"/>
              <a:t>트리</a:t>
            </a:r>
            <a:r>
              <a:rPr lang="en-US" altLang="ko-KR" dirty="0"/>
              <a:t>,</a:t>
            </a:r>
            <a:r>
              <a:rPr lang="ko-KR" altLang="en-US" dirty="0"/>
              <a:t> 그래프 등</a:t>
            </a:r>
            <a:endParaRPr lang="en-US" altLang="ko-KR" dirty="0"/>
          </a:p>
          <a:p>
            <a:pPr lvl="2"/>
            <a:endParaRPr lang="en-US" altLang="ko-KR" sz="900" dirty="0"/>
          </a:p>
          <a:p>
            <a:pPr lvl="1"/>
            <a:r>
              <a:rPr lang="ko-KR" altLang="en-US" dirty="0"/>
              <a:t>파일 구조</a:t>
            </a:r>
            <a:endParaRPr lang="en-US" altLang="ko-KR" dirty="0"/>
          </a:p>
          <a:p>
            <a:pPr lvl="2"/>
            <a:r>
              <a:rPr lang="ko-KR" altLang="en-US" dirty="0"/>
              <a:t>서로 관련 있는 필드로 구성된 레코드의 집합인 파일에 대한 구조</a:t>
            </a:r>
            <a:endParaRPr lang="en-US" altLang="ko-KR" dirty="0"/>
          </a:p>
          <a:p>
            <a:pPr lvl="2"/>
            <a:r>
              <a:rPr lang="ko-KR" altLang="en-US" dirty="0"/>
              <a:t>순차 파일</a:t>
            </a:r>
            <a:r>
              <a:rPr lang="en-US" altLang="ko-KR" dirty="0"/>
              <a:t>, </a:t>
            </a:r>
            <a:r>
              <a:rPr lang="ko-KR" altLang="en-US" dirty="0"/>
              <a:t>색인 파일</a:t>
            </a:r>
            <a:r>
              <a:rPr lang="en-US" altLang="ko-KR" dirty="0"/>
              <a:t>, </a:t>
            </a:r>
            <a:r>
              <a:rPr lang="ko-KR" altLang="en-US" dirty="0"/>
              <a:t>직접 파일 등</a:t>
            </a:r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자료구조의 이해 </a:t>
            </a:r>
            <a:r>
              <a:rPr lang="en-US" altLang="ko-KR" dirty="0"/>
              <a:t>: </a:t>
            </a:r>
            <a:r>
              <a:rPr lang="ko-KR" altLang="en-US" dirty="0"/>
              <a:t>분류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while – do </a:t>
            </a:r>
            <a:r>
              <a:rPr lang="ko-KR" altLang="en-US" dirty="0"/>
              <a:t>문</a:t>
            </a:r>
            <a:endParaRPr lang="en-US" altLang="ko-KR" dirty="0"/>
          </a:p>
          <a:p>
            <a:pPr lvl="2"/>
            <a:r>
              <a:rPr lang="ko-KR" altLang="en-US" dirty="0"/>
              <a:t>형식과 제어흐름</a:t>
            </a:r>
            <a:endParaRPr lang="en-US" altLang="ko-KR" dirty="0"/>
          </a:p>
          <a:p>
            <a:pPr lvl="3" eaLnBrk="1" hangingPunct="1"/>
            <a:endParaRPr lang="ko-KR" altLang="en-US" dirty="0"/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584" y="2064569"/>
            <a:ext cx="7878076" cy="328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15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do-while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2"/>
            <a:r>
              <a:rPr lang="ko-KR" altLang="en-US" dirty="0"/>
              <a:t>형식과 제어흐름</a:t>
            </a:r>
          </a:p>
          <a:p>
            <a:pPr lvl="1"/>
            <a:endParaRPr lang="ko-KR" altLang="en-US" dirty="0"/>
          </a:p>
        </p:txBody>
      </p:sp>
      <p:sp>
        <p:nvSpPr>
          <p:cNvPr id="368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3551" y="1947862"/>
            <a:ext cx="7606260" cy="32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943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함수문</a:t>
            </a:r>
            <a:endParaRPr lang="en-US" altLang="ko-KR" dirty="0"/>
          </a:p>
          <a:p>
            <a:pPr lvl="1" eaLnBrk="1" hangingPunct="1"/>
            <a:r>
              <a:rPr lang="ko-KR" altLang="en-US" dirty="0"/>
              <a:t>처리작업 별로 모듈화하여 만든 </a:t>
            </a:r>
            <a:r>
              <a:rPr lang="ko-KR" altLang="en-US" dirty="0" err="1"/>
              <a:t>부프로그램</a:t>
            </a:r>
            <a:endParaRPr lang="ko-KR" altLang="en-US" dirty="0"/>
          </a:p>
          <a:p>
            <a:pPr lvl="1" eaLnBrk="1" hangingPunct="1"/>
            <a:r>
              <a:rPr lang="ko-KR" altLang="en-US" dirty="0"/>
              <a:t>형식과 예</a:t>
            </a:r>
            <a:r>
              <a:rPr lang="en-US" altLang="ko-KR" dirty="0"/>
              <a:t> </a:t>
            </a:r>
          </a:p>
          <a:p>
            <a:pPr lvl="2" eaLnBrk="1" hangingPunct="1"/>
            <a:endParaRPr lang="en-US" altLang="ko-KR" dirty="0"/>
          </a:p>
          <a:p>
            <a:pPr lvl="2" eaLnBrk="1" hangingPunct="1"/>
            <a:endParaRPr lang="en-US" altLang="ko-KR" dirty="0"/>
          </a:p>
          <a:p>
            <a:pPr lvl="2" eaLnBrk="1" hangingPunct="1"/>
            <a:endParaRPr lang="en-US" altLang="ko-KR" dirty="0"/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알고리즘의 표현 방식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124" y="2408310"/>
            <a:ext cx="7743205" cy="387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175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알고리즘 성능 분석 기준</a:t>
            </a:r>
          </a:p>
          <a:p>
            <a:pPr lvl="1"/>
            <a:r>
              <a:rPr lang="ko-KR" altLang="en-US" b="0" dirty="0"/>
              <a:t>기준에는 정확성</a:t>
            </a:r>
            <a:r>
              <a:rPr lang="en-US" altLang="ko-KR" b="0" dirty="0"/>
              <a:t>, </a:t>
            </a:r>
            <a:r>
              <a:rPr lang="ko-KR" altLang="en-US" b="0" dirty="0"/>
              <a:t>명확성</a:t>
            </a:r>
            <a:r>
              <a:rPr lang="en-US" altLang="ko-KR" b="0" dirty="0"/>
              <a:t>, </a:t>
            </a:r>
            <a:r>
              <a:rPr lang="ko-KR" altLang="en-US" b="0" dirty="0" err="1"/>
              <a:t>수행량</a:t>
            </a:r>
            <a:r>
              <a:rPr lang="en-US" altLang="ko-KR" b="0" dirty="0"/>
              <a:t>, </a:t>
            </a:r>
            <a:r>
              <a:rPr lang="ko-KR" altLang="en-US" b="0" dirty="0"/>
              <a:t>메모리 사용량</a:t>
            </a:r>
            <a:r>
              <a:rPr lang="en-US" altLang="ko-KR" b="0" dirty="0"/>
              <a:t>, </a:t>
            </a:r>
            <a:r>
              <a:rPr lang="ko-KR" altLang="en-US" b="0" dirty="0" err="1"/>
              <a:t>최적성</a:t>
            </a:r>
            <a:r>
              <a:rPr lang="ko-KR" altLang="en-US" b="0" dirty="0"/>
              <a:t> 등 있음</a:t>
            </a:r>
            <a:endParaRPr lang="en-US" altLang="ko-KR" b="0" dirty="0"/>
          </a:p>
          <a:p>
            <a:pPr lvl="2"/>
            <a:r>
              <a:rPr lang="ko-KR" altLang="en-US" b="0" dirty="0"/>
              <a:t>정확성 </a:t>
            </a:r>
            <a:r>
              <a:rPr lang="en-US" altLang="ko-KR" b="0" dirty="0"/>
              <a:t>:</a:t>
            </a:r>
            <a:r>
              <a:rPr lang="ko-KR" altLang="en-US" b="0" dirty="0"/>
              <a:t> 올바른 자료 입력 시 유한한 시간 내에 올바른 결과 출력 여부</a:t>
            </a:r>
          </a:p>
          <a:p>
            <a:pPr lvl="2"/>
            <a:r>
              <a:rPr lang="ko-KR" altLang="en-US" b="0" dirty="0"/>
              <a:t>명확성 </a:t>
            </a:r>
            <a:r>
              <a:rPr lang="en-US" altLang="ko-KR" b="0" dirty="0"/>
              <a:t>:</a:t>
            </a:r>
            <a:r>
              <a:rPr lang="ko-KR" altLang="en-US" b="0" dirty="0"/>
              <a:t> 알고리즘이 얼마나 이해하기 쉽고 명확하게 작성되었는가</a:t>
            </a:r>
            <a:endParaRPr lang="en-US" altLang="ko-KR" b="0" dirty="0"/>
          </a:p>
          <a:p>
            <a:pPr lvl="2"/>
            <a:r>
              <a:rPr lang="ko-KR" altLang="en-US" b="0" dirty="0" err="1"/>
              <a:t>수행량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b="0" dirty="0"/>
              <a:t>일반적인 연산 제외</a:t>
            </a:r>
            <a:r>
              <a:rPr lang="en-US" altLang="ko-KR" b="0" dirty="0"/>
              <a:t>,</a:t>
            </a:r>
            <a:r>
              <a:rPr lang="ko-KR" altLang="en-US" b="0" dirty="0"/>
              <a:t> 알고리즘 특성 나타내는 중요 연산 모두 분석</a:t>
            </a:r>
          </a:p>
          <a:p>
            <a:pPr lvl="2"/>
            <a:r>
              <a:rPr lang="ko-KR" altLang="en-US" b="0" dirty="0"/>
              <a:t>메모리 사용량 </a:t>
            </a:r>
            <a:endParaRPr lang="en-US" altLang="ko-KR" b="0" dirty="0"/>
          </a:p>
          <a:p>
            <a:pPr lvl="2"/>
            <a:r>
              <a:rPr lang="ko-KR" altLang="en-US" b="0" dirty="0" err="1"/>
              <a:t>최적성</a:t>
            </a:r>
            <a:r>
              <a:rPr lang="ko-KR" altLang="en-US" b="0" dirty="0"/>
              <a:t> </a:t>
            </a:r>
            <a:r>
              <a:rPr lang="en-US" altLang="ko-KR" b="0" dirty="0"/>
              <a:t>: </a:t>
            </a:r>
            <a:r>
              <a:rPr lang="ko-KR" altLang="en-US" b="0" dirty="0"/>
              <a:t>가장 중요</a:t>
            </a:r>
            <a:endParaRPr lang="ko-KR" altLang="en-US" dirty="0"/>
          </a:p>
        </p:txBody>
      </p:sp>
      <p:sp>
        <p:nvSpPr>
          <p:cNvPr id="389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성능분석</a:t>
            </a:r>
          </a:p>
        </p:txBody>
      </p:sp>
    </p:spTree>
    <p:extLst>
      <p:ext uri="{BB962C8B-B14F-4D97-AF65-F5344CB8AC3E}">
        <p14:creationId xmlns:p14="http://schemas.microsoft.com/office/powerpoint/2010/main" val="24612703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알고리즘 성능 분석 방법</a:t>
            </a:r>
          </a:p>
          <a:p>
            <a:pPr lvl="1" eaLnBrk="1" hangingPunct="1">
              <a:defRPr/>
            </a:pPr>
            <a:r>
              <a:rPr lang="ko-KR" altLang="en-US" dirty="0"/>
              <a:t>공간 복잡도</a:t>
            </a:r>
          </a:p>
          <a:p>
            <a:pPr lvl="2" eaLnBrk="1" hangingPunct="1">
              <a:defRPr/>
            </a:pPr>
            <a:r>
              <a:rPr lang="ko-KR" altLang="en-US" dirty="0"/>
              <a:t>알고리즘을 프로그램으로 실행하여 </a:t>
            </a:r>
            <a:r>
              <a:rPr lang="ko-KR" altLang="en-US" spc="-100" dirty="0"/>
              <a:t>완료하기까지 필요한 총 저장 공간의 </a:t>
            </a:r>
            <a:r>
              <a:rPr lang="ko-KR" altLang="en-US" dirty="0"/>
              <a:t>양</a:t>
            </a:r>
          </a:p>
          <a:p>
            <a:pPr lvl="2" eaLnBrk="1" hangingPunct="1">
              <a:defRPr/>
            </a:pPr>
            <a:r>
              <a:rPr lang="ko-KR" altLang="en-US" dirty="0"/>
              <a:t>공간 복잡도 </a:t>
            </a:r>
            <a:r>
              <a:rPr lang="en-US" altLang="ko-KR" dirty="0"/>
              <a:t>= </a:t>
            </a:r>
            <a:r>
              <a:rPr lang="ko-KR" altLang="en-US" dirty="0"/>
              <a:t>고정 공간 </a:t>
            </a:r>
            <a:r>
              <a:rPr lang="en-US" altLang="ko-KR" dirty="0"/>
              <a:t>+ </a:t>
            </a:r>
            <a:r>
              <a:rPr lang="ko-KR" altLang="en-US" dirty="0"/>
              <a:t>가변 공간 </a:t>
            </a:r>
            <a:endParaRPr lang="en-US" altLang="ko-KR" dirty="0"/>
          </a:p>
          <a:p>
            <a:pPr lvl="2" eaLnBrk="1" hangingPunct="1">
              <a:defRPr/>
            </a:pPr>
            <a:endParaRPr lang="ko-KR" altLang="en-US" dirty="0"/>
          </a:p>
          <a:p>
            <a:pPr lvl="1" eaLnBrk="1" hangingPunct="1">
              <a:defRPr/>
            </a:pPr>
            <a:r>
              <a:rPr lang="ko-KR" altLang="en-US" dirty="0"/>
              <a:t>시간 복잡도</a:t>
            </a:r>
          </a:p>
          <a:p>
            <a:pPr lvl="2" eaLnBrk="1" hangingPunct="1">
              <a:defRPr/>
            </a:pPr>
            <a:r>
              <a:rPr lang="ko-KR" altLang="en-US" dirty="0"/>
              <a:t>알고리즘을 프로그램으로 실행하여 완료하기까지의 총 소요시간 </a:t>
            </a:r>
          </a:p>
          <a:p>
            <a:pPr lvl="2" eaLnBrk="1" hangingPunct="1">
              <a:defRPr/>
            </a:pPr>
            <a:r>
              <a:rPr lang="ko-KR" altLang="en-US" dirty="0"/>
              <a:t>시간 복잡도 </a:t>
            </a:r>
            <a:r>
              <a:rPr lang="en-US" altLang="ko-KR" dirty="0"/>
              <a:t>= </a:t>
            </a:r>
            <a:r>
              <a:rPr lang="ko-KR" altLang="en-US" dirty="0"/>
              <a:t>컴파일 시간 </a:t>
            </a:r>
            <a:r>
              <a:rPr lang="en-US" altLang="ko-KR" dirty="0"/>
              <a:t>+ </a:t>
            </a:r>
            <a:r>
              <a:rPr lang="ko-KR" altLang="en-US" dirty="0"/>
              <a:t>실행 시간</a:t>
            </a:r>
          </a:p>
          <a:p>
            <a:pPr lvl="3" eaLnBrk="1" hangingPunct="1">
              <a:defRPr/>
            </a:pPr>
            <a:r>
              <a:rPr lang="ko-KR" altLang="en-US" dirty="0"/>
              <a:t>컴파일 시간 </a:t>
            </a:r>
            <a:r>
              <a:rPr lang="en-US" altLang="ko-KR" dirty="0"/>
              <a:t>: </a:t>
            </a:r>
            <a:r>
              <a:rPr lang="ko-KR" altLang="en-US" dirty="0"/>
              <a:t>프로그램마다 거의 고정적인 시간 소요</a:t>
            </a:r>
          </a:p>
          <a:p>
            <a:pPr lvl="3" eaLnBrk="1" hangingPunct="1">
              <a:defRPr/>
            </a:pPr>
            <a:r>
              <a:rPr lang="ko-KR" altLang="en-US" dirty="0"/>
              <a:t>실행 시간 </a:t>
            </a:r>
            <a:r>
              <a:rPr lang="en-US" altLang="ko-KR" dirty="0"/>
              <a:t>: </a:t>
            </a:r>
            <a:r>
              <a:rPr lang="ko-KR" altLang="en-US" dirty="0"/>
              <a:t>컴퓨터의 성능에 따라 달라질 수 있으므로 실제 실행시간 보다는 명령문의 실행 빈도수에 따라 계산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ko-KR" altLang="en-US" dirty="0"/>
              <a:t>실행 빈도수의 계산</a:t>
            </a:r>
          </a:p>
          <a:p>
            <a:pPr lvl="3" eaLnBrk="1" hangingPunct="1">
              <a:defRPr/>
            </a:pPr>
            <a:r>
              <a:rPr lang="ko-KR" altLang="en-US" dirty="0"/>
              <a:t>지정문</a:t>
            </a:r>
            <a:r>
              <a:rPr lang="en-US" altLang="ko-KR" dirty="0"/>
              <a:t>, </a:t>
            </a:r>
            <a:r>
              <a:rPr lang="ko-KR" altLang="en-US" dirty="0" err="1"/>
              <a:t>조건문</a:t>
            </a:r>
            <a:r>
              <a:rPr lang="en-US" altLang="ko-KR" dirty="0"/>
              <a:t>, </a:t>
            </a:r>
            <a:r>
              <a:rPr lang="ko-KR" altLang="en-US" dirty="0" err="1"/>
              <a:t>반복문</a:t>
            </a:r>
            <a:r>
              <a:rPr lang="ko-KR" altLang="en-US" dirty="0"/>
              <a:t> 내의 제어문과 </a:t>
            </a:r>
            <a:r>
              <a:rPr lang="ko-KR" altLang="en-US" dirty="0" err="1"/>
              <a:t>반환문은</a:t>
            </a:r>
            <a:r>
              <a:rPr lang="ko-KR" altLang="en-US" dirty="0"/>
              <a:t> 실행시간 차이가 거의 없으므로 하나의 단위시간을</a:t>
            </a:r>
            <a:r>
              <a:rPr lang="en-US" altLang="ko-KR" dirty="0"/>
              <a:t> </a:t>
            </a:r>
            <a:r>
              <a:rPr lang="ko-KR" altLang="en-US" dirty="0"/>
              <a:t>갖는 기본 명령문으로 취급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389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 분석</a:t>
            </a:r>
          </a:p>
        </p:txBody>
      </p:sp>
    </p:spTree>
    <p:extLst>
      <p:ext uri="{BB962C8B-B14F-4D97-AF65-F5344CB8AC3E}">
        <p14:creationId xmlns:p14="http://schemas.microsoft.com/office/powerpoint/2010/main" val="23158963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시간 복잡도 예</a:t>
            </a:r>
            <a:r>
              <a:rPr lang="en-US" altLang="ko-KR" dirty="0"/>
              <a:t>)</a:t>
            </a:r>
          </a:p>
          <a:p>
            <a:pPr lvl="1"/>
            <a:endParaRPr lang="en-US" altLang="ko-KR" b="1" dirty="0"/>
          </a:p>
          <a:p>
            <a:pPr lvl="1"/>
            <a:endParaRPr lang="ko-KR" altLang="en-US" dirty="0"/>
          </a:p>
        </p:txBody>
      </p:sp>
      <p:sp>
        <p:nvSpPr>
          <p:cNvPr id="399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 분석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13374D1-66F3-4817-B853-1C72454F5D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56" y="1412776"/>
            <a:ext cx="7786688" cy="412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866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시간 복잡도 </a:t>
            </a:r>
            <a:r>
              <a:rPr lang="en-US" altLang="ko-KR" dirty="0"/>
              <a:t>n&lt;0, n=0, n=1</a:t>
            </a:r>
            <a:r>
              <a:rPr lang="ko-KR" altLang="en-US" dirty="0"/>
              <a:t>의 경우에 대한 실행 빈도수</a:t>
            </a:r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 분석</a:t>
            </a:r>
          </a:p>
        </p:txBody>
      </p:sp>
      <p:pic>
        <p:nvPicPr>
          <p:cNvPr id="409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0680" y="1556792"/>
            <a:ext cx="5851208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8060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알고리즘 성능 분석 표기법</a:t>
            </a:r>
            <a:endParaRPr lang="en-US" altLang="ko-KR" dirty="0"/>
          </a:p>
          <a:p>
            <a:pPr lvl="1"/>
            <a:r>
              <a:rPr lang="ko-KR" altLang="en-US" b="0" dirty="0" err="1"/>
              <a:t>빅</a:t>
            </a:r>
            <a:r>
              <a:rPr lang="en-US" altLang="ko-KR" b="0" dirty="0"/>
              <a:t>-</a:t>
            </a:r>
            <a:r>
              <a:rPr lang="ko-KR" altLang="en-US" b="0" dirty="0"/>
              <a:t>오 표기법</a:t>
            </a:r>
            <a:endParaRPr lang="en-US" altLang="ko-KR" b="0" dirty="0"/>
          </a:p>
          <a:p>
            <a:pPr lvl="2"/>
            <a:r>
              <a:rPr lang="en-US" altLang="ko-KR" b="0" dirty="0"/>
              <a:t>O(f(n))</a:t>
            </a:r>
            <a:r>
              <a:rPr lang="ko-KR" altLang="en-US" b="0" dirty="0"/>
              <a:t>과 같이 표기</a:t>
            </a:r>
            <a:r>
              <a:rPr lang="en-US" altLang="ko-KR" b="0" dirty="0"/>
              <a:t>, “Big Oh of f (n)”</a:t>
            </a:r>
            <a:r>
              <a:rPr lang="ko-KR" altLang="en-US" b="0" dirty="0"/>
              <a:t>으로 읽음</a:t>
            </a:r>
            <a:endParaRPr lang="en-US" altLang="ko-KR" b="0" dirty="0"/>
          </a:p>
          <a:p>
            <a:pPr lvl="2"/>
            <a:endParaRPr lang="en-US" altLang="ko-KR" sz="600" b="0" dirty="0"/>
          </a:p>
          <a:p>
            <a:pPr lvl="2"/>
            <a:r>
              <a:rPr lang="ko-KR" altLang="en-US" b="0" dirty="0"/>
              <a:t>수학적 정의 </a:t>
            </a:r>
            <a:r>
              <a:rPr lang="en-US" altLang="ko-KR" b="0" dirty="0"/>
              <a:t> </a:t>
            </a:r>
          </a:p>
          <a:p>
            <a:pPr lvl="3"/>
            <a:r>
              <a:rPr lang="ko-KR" altLang="en-US" b="0" dirty="0"/>
              <a:t>함수 </a:t>
            </a:r>
            <a:r>
              <a:rPr lang="en-US" altLang="ko-KR" b="0" dirty="0"/>
              <a:t>f(n)</a:t>
            </a:r>
            <a:r>
              <a:rPr lang="ko-KR" altLang="en-US" b="0" dirty="0"/>
              <a:t>과 </a:t>
            </a:r>
            <a:r>
              <a:rPr lang="en-US" altLang="ko-KR" b="0" dirty="0"/>
              <a:t>g(n)</a:t>
            </a:r>
            <a:r>
              <a:rPr lang="ko-KR" altLang="en-US" b="0" dirty="0"/>
              <a:t>이 주어졌을 때</a:t>
            </a:r>
            <a:r>
              <a:rPr lang="en-US" altLang="ko-KR" b="0" dirty="0"/>
              <a:t>, </a:t>
            </a:r>
            <a:r>
              <a:rPr lang="ko-KR" altLang="en-US" b="0" dirty="0"/>
              <a:t>모든 </a:t>
            </a:r>
            <a:r>
              <a:rPr lang="en-US" altLang="ko-KR" b="0" dirty="0"/>
              <a:t>n</a:t>
            </a:r>
            <a:r>
              <a:rPr lang="ko-KR" altLang="en-US" b="0" dirty="0"/>
              <a:t>≥</a:t>
            </a:r>
            <a:r>
              <a:rPr lang="en-US" altLang="ko-KR" b="0" dirty="0"/>
              <a:t>n0</a:t>
            </a:r>
            <a:r>
              <a:rPr lang="ko-KR" altLang="en-US" b="0" dirty="0"/>
              <a:t>에 대하여 </a:t>
            </a:r>
            <a:r>
              <a:rPr lang="en-US" altLang="ko-KR" b="0" dirty="0"/>
              <a:t>|f(n)| </a:t>
            </a:r>
            <a:r>
              <a:rPr lang="ko-KR" altLang="en-US" b="0" dirty="0"/>
              <a:t>≤ </a:t>
            </a:r>
            <a:r>
              <a:rPr lang="en-US" altLang="ko-KR" b="0" dirty="0"/>
              <a:t>c |g(n)|</a:t>
            </a:r>
            <a:r>
              <a:rPr lang="ko-KR" altLang="en-US" b="0" dirty="0"/>
              <a:t>을 만족하는 상수 </a:t>
            </a:r>
            <a:r>
              <a:rPr lang="en-US" altLang="ko-KR" b="0" dirty="0"/>
              <a:t>c</a:t>
            </a:r>
            <a:r>
              <a:rPr lang="ko-KR" altLang="en-US" b="0" dirty="0"/>
              <a:t>와 </a:t>
            </a:r>
            <a:r>
              <a:rPr lang="en-US" altLang="ko-KR" b="0" dirty="0"/>
              <a:t>n0</a:t>
            </a:r>
            <a:r>
              <a:rPr lang="ko-KR" altLang="en-US" b="0" dirty="0"/>
              <a:t>이 존재하면</a:t>
            </a:r>
            <a:r>
              <a:rPr lang="en-US" altLang="ko-KR" b="0" dirty="0"/>
              <a:t>, f(n) = O(g(n))</a:t>
            </a:r>
            <a:r>
              <a:rPr lang="ko-KR" altLang="en-US" b="0" dirty="0"/>
              <a:t>이다</a:t>
            </a:r>
            <a:r>
              <a:rPr lang="en-US" altLang="ko-KR" b="0" dirty="0"/>
              <a:t>.</a:t>
            </a:r>
          </a:p>
          <a:p>
            <a:pPr lvl="3"/>
            <a:endParaRPr lang="en-US" altLang="ko-KR" sz="600" b="0" dirty="0"/>
          </a:p>
          <a:p>
            <a:pPr lvl="2"/>
            <a:r>
              <a:rPr lang="ko-KR" altLang="en-US" b="0" dirty="0"/>
              <a:t>함수의 상한을 나타내기 위한 표기법</a:t>
            </a:r>
            <a:endParaRPr lang="en-US" altLang="ko-KR" b="0" dirty="0"/>
          </a:p>
          <a:p>
            <a:pPr lvl="3"/>
            <a:r>
              <a:rPr lang="ko-KR" altLang="en-US" b="0" dirty="0"/>
              <a:t>최악의 경우에도 </a:t>
            </a:r>
            <a:r>
              <a:rPr lang="en-US" altLang="ko-KR" b="0" dirty="0"/>
              <a:t>g(n)</a:t>
            </a:r>
            <a:r>
              <a:rPr lang="ko-KR" altLang="en-US" b="0" dirty="0"/>
              <a:t>의 수행 시간 안에는 알고리즘 수행 완료 보장</a:t>
            </a:r>
            <a:endParaRPr lang="en-US" altLang="ko-KR" b="0" dirty="0"/>
          </a:p>
          <a:p>
            <a:pPr lvl="3"/>
            <a:endParaRPr lang="en-US" altLang="ko-KR" sz="600" b="0" dirty="0"/>
          </a:p>
          <a:p>
            <a:pPr lvl="2"/>
            <a:r>
              <a:rPr lang="ko-KR" altLang="en-US" b="0" dirty="0"/>
              <a:t>먼저 실행 빈도수를 구하여 실행 시간 함수를 찾고</a:t>
            </a:r>
            <a:r>
              <a:rPr lang="en-US" altLang="ko-KR" b="0" dirty="0"/>
              <a:t>, </a:t>
            </a:r>
            <a:r>
              <a:rPr lang="ko-KR" altLang="en-US" b="0" dirty="0"/>
              <a:t>이 </a:t>
            </a:r>
            <a:r>
              <a:rPr lang="ko-KR" altLang="en-US" b="0" dirty="0" err="1"/>
              <a:t>함수값에</a:t>
            </a:r>
            <a:r>
              <a:rPr lang="ko-KR" altLang="en-US" b="0" dirty="0"/>
              <a:t> 가장 큰 영향을 주는 </a:t>
            </a:r>
            <a:r>
              <a:rPr lang="en-US" altLang="ko-KR" b="0" dirty="0"/>
              <a:t>n</a:t>
            </a:r>
            <a:r>
              <a:rPr lang="ko-KR" altLang="en-US" b="0" dirty="0"/>
              <a:t>에 대한 항을 한 개 선택하여 계수는 생략하고 </a:t>
            </a:r>
            <a:r>
              <a:rPr lang="en-US" altLang="ko-KR" b="0" dirty="0"/>
              <a:t>O</a:t>
            </a:r>
            <a:r>
              <a:rPr lang="ko-KR" altLang="en-US" b="0" dirty="0"/>
              <a:t>의 오른쪽 괄호 안에 표시</a:t>
            </a:r>
            <a:endParaRPr lang="en-US" altLang="ko-KR" b="0" dirty="0"/>
          </a:p>
          <a:p>
            <a:pPr lvl="2"/>
            <a:endParaRPr lang="en-US" altLang="ko-KR" sz="600" b="0" dirty="0"/>
          </a:p>
          <a:p>
            <a:pPr lvl="2"/>
            <a:r>
              <a:rPr lang="en-US" altLang="ko-KR" b="0" dirty="0"/>
              <a:t>[</a:t>
            </a:r>
            <a:r>
              <a:rPr lang="ko-KR" altLang="en-US" b="0" dirty="0"/>
              <a:t>알고리즘 </a:t>
            </a:r>
            <a:r>
              <a:rPr lang="en-US" altLang="ko-KR" b="0" dirty="0"/>
              <a:t>1-1]</a:t>
            </a:r>
            <a:r>
              <a:rPr lang="ko-KR" altLang="en-US" b="0" dirty="0"/>
              <a:t>의 피보나치 수열에서 실행 시간 함수는 </a:t>
            </a:r>
            <a:r>
              <a:rPr lang="en-US" altLang="ko-KR" b="0" dirty="0"/>
              <a:t>4n+2</a:t>
            </a:r>
            <a:r>
              <a:rPr lang="ko-KR" altLang="en-US" b="0" dirty="0"/>
              <a:t>이고</a:t>
            </a:r>
            <a:r>
              <a:rPr lang="en-US" altLang="ko-KR" b="0" dirty="0"/>
              <a:t>, </a:t>
            </a:r>
            <a:r>
              <a:rPr lang="ko-KR" altLang="en-US" b="0" dirty="0"/>
              <a:t>가장 영향이 큰 항은 </a:t>
            </a:r>
            <a:r>
              <a:rPr lang="en-US" altLang="ko-KR" b="0" dirty="0"/>
              <a:t>4n</a:t>
            </a:r>
            <a:r>
              <a:rPr lang="ko-KR" altLang="en-US" b="0" dirty="0"/>
              <a:t>인데 여기에서 계수 </a:t>
            </a:r>
            <a:r>
              <a:rPr lang="en-US" altLang="ko-KR" b="0" dirty="0"/>
              <a:t>4</a:t>
            </a:r>
            <a:r>
              <a:rPr lang="ko-KR" altLang="en-US" b="0" dirty="0"/>
              <a:t>를 생략하여 </a:t>
            </a:r>
            <a:r>
              <a:rPr lang="en-US" altLang="ko-KR" b="0" dirty="0"/>
              <a:t>O(n)</a:t>
            </a:r>
            <a:r>
              <a:rPr lang="ko-KR" altLang="en-US" b="0" dirty="0"/>
              <a:t>으로 표기</a:t>
            </a:r>
            <a:r>
              <a:rPr lang="ko-KR" altLang="en-US" dirty="0"/>
              <a:t> </a:t>
            </a:r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 분석</a:t>
            </a:r>
          </a:p>
        </p:txBody>
      </p:sp>
    </p:spTree>
    <p:extLst>
      <p:ext uri="{BB962C8B-B14F-4D97-AF65-F5344CB8AC3E}">
        <p14:creationId xmlns:p14="http://schemas.microsoft.com/office/powerpoint/2010/main" val="33852286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err="1"/>
              <a:t>빅</a:t>
            </a:r>
            <a:r>
              <a:rPr lang="en-US" altLang="ko-KR" b="0" dirty="0"/>
              <a:t>-</a:t>
            </a:r>
            <a:r>
              <a:rPr lang="ko-KR" altLang="en-US" b="0" dirty="0"/>
              <a:t>오메가 표기법</a:t>
            </a:r>
          </a:p>
          <a:p>
            <a:pPr lvl="2"/>
            <a:r>
              <a:rPr lang="en-US" altLang="ko-KR" b="0" dirty="0"/>
              <a:t>Ω(f(n))</a:t>
            </a:r>
            <a:r>
              <a:rPr lang="ko-KR" altLang="en-US" b="0" dirty="0"/>
              <a:t>과 같이 표기</a:t>
            </a:r>
            <a:r>
              <a:rPr lang="en-US" altLang="ko-KR" b="0" dirty="0"/>
              <a:t>, “Big Omega of f (n)”</a:t>
            </a:r>
            <a:r>
              <a:rPr lang="ko-KR" altLang="en-US" b="0" dirty="0"/>
              <a:t>으로 읽음</a:t>
            </a:r>
            <a:endParaRPr lang="en-US" altLang="ko-KR" b="0" dirty="0"/>
          </a:p>
          <a:p>
            <a:pPr lvl="2"/>
            <a:endParaRPr lang="en-US" altLang="ko-KR" sz="600" b="0" dirty="0"/>
          </a:p>
          <a:p>
            <a:pPr lvl="2"/>
            <a:r>
              <a:rPr lang="ko-KR" altLang="en-US" b="0" dirty="0"/>
              <a:t>수학적 정의</a:t>
            </a:r>
            <a:endParaRPr lang="en-US" altLang="ko-KR" b="0" dirty="0"/>
          </a:p>
          <a:p>
            <a:pPr lvl="3"/>
            <a:r>
              <a:rPr lang="ko-KR" altLang="en-US" b="0" dirty="0"/>
              <a:t>함수 </a:t>
            </a:r>
            <a:r>
              <a:rPr lang="en-US" altLang="ko-KR" b="0" dirty="0"/>
              <a:t>f(n)</a:t>
            </a:r>
            <a:r>
              <a:rPr lang="ko-KR" altLang="en-US" b="0" dirty="0"/>
              <a:t>과 </a:t>
            </a:r>
            <a:r>
              <a:rPr lang="en-US" altLang="ko-KR" b="0" dirty="0"/>
              <a:t>g(n)</a:t>
            </a:r>
            <a:r>
              <a:rPr lang="ko-KR" altLang="en-US" b="0" dirty="0"/>
              <a:t>이 주어졌을 때</a:t>
            </a:r>
            <a:r>
              <a:rPr lang="en-US" altLang="ko-KR" b="0" dirty="0"/>
              <a:t>, </a:t>
            </a:r>
            <a:r>
              <a:rPr lang="ko-KR" altLang="en-US" b="0" dirty="0"/>
              <a:t>모든 </a:t>
            </a:r>
            <a:r>
              <a:rPr lang="en-US" altLang="ko-KR" b="0" dirty="0"/>
              <a:t>n</a:t>
            </a:r>
            <a:r>
              <a:rPr lang="ko-KR" altLang="en-US" b="0" dirty="0"/>
              <a:t>≥</a:t>
            </a:r>
            <a:r>
              <a:rPr lang="en-US" altLang="ko-KR" b="0" dirty="0"/>
              <a:t>n0</a:t>
            </a:r>
            <a:r>
              <a:rPr lang="ko-KR" altLang="en-US" b="0" dirty="0"/>
              <a:t>에 대하여 </a:t>
            </a:r>
            <a:r>
              <a:rPr lang="en-US" altLang="ko-KR" b="0" dirty="0"/>
              <a:t>|f(n)| </a:t>
            </a:r>
            <a:r>
              <a:rPr lang="ko-KR" altLang="en-US" b="0" dirty="0"/>
              <a:t>≥ </a:t>
            </a:r>
            <a:r>
              <a:rPr lang="en-US" altLang="ko-KR" b="0" dirty="0"/>
              <a:t>c |g(n)|</a:t>
            </a:r>
            <a:r>
              <a:rPr lang="ko-KR" altLang="en-US" b="0" dirty="0"/>
              <a:t>을 만족하는 상수 </a:t>
            </a:r>
            <a:r>
              <a:rPr lang="en-US" altLang="ko-KR" b="0" dirty="0"/>
              <a:t>c</a:t>
            </a:r>
            <a:r>
              <a:rPr lang="ko-KR" altLang="en-US" b="0" dirty="0"/>
              <a:t>와 </a:t>
            </a:r>
            <a:r>
              <a:rPr lang="en-US" altLang="ko-KR" b="0" dirty="0"/>
              <a:t>n0</a:t>
            </a:r>
            <a:r>
              <a:rPr lang="ko-KR" altLang="en-US" b="0" dirty="0"/>
              <a:t>이 존재하면</a:t>
            </a:r>
            <a:r>
              <a:rPr lang="en-US" altLang="ko-KR" b="0" dirty="0"/>
              <a:t>, f(n) = </a:t>
            </a:r>
            <a:r>
              <a:rPr lang="el-GR" altLang="ko-KR" b="0" dirty="0"/>
              <a:t>Ω(</a:t>
            </a:r>
            <a:r>
              <a:rPr lang="en-US" altLang="ko-KR" b="0" dirty="0"/>
              <a:t>g(n))</a:t>
            </a:r>
            <a:r>
              <a:rPr lang="ko-KR" altLang="en-US" b="0" dirty="0"/>
              <a:t>이다</a:t>
            </a:r>
            <a:r>
              <a:rPr lang="en-US" altLang="ko-KR" b="0" dirty="0"/>
              <a:t>.</a:t>
            </a:r>
          </a:p>
          <a:p>
            <a:pPr lvl="3"/>
            <a:endParaRPr lang="en-US" altLang="ko-KR" sz="600" b="0" dirty="0"/>
          </a:p>
          <a:p>
            <a:pPr lvl="2"/>
            <a:r>
              <a:rPr lang="ko-KR" altLang="en-US" b="0" dirty="0"/>
              <a:t>함수의 하한을 나타내기 위한 표기법</a:t>
            </a:r>
            <a:endParaRPr lang="en-US" altLang="ko-KR" b="0" dirty="0"/>
          </a:p>
          <a:p>
            <a:pPr lvl="2"/>
            <a:endParaRPr lang="en-US" altLang="ko-KR" sz="600" b="0" dirty="0"/>
          </a:p>
          <a:p>
            <a:pPr lvl="2"/>
            <a:r>
              <a:rPr lang="ko-KR" altLang="en-US" b="0" dirty="0"/>
              <a:t>어떤 알고리즘의 시간 복잡도가 </a:t>
            </a:r>
            <a:r>
              <a:rPr lang="en-US" altLang="ko-KR" b="0" dirty="0"/>
              <a:t>Ω(g(n) )</a:t>
            </a:r>
            <a:r>
              <a:rPr lang="ko-KR" altLang="en-US" b="0" dirty="0"/>
              <a:t>으로 분석되었다면</a:t>
            </a:r>
            <a:r>
              <a:rPr lang="en-US" altLang="ko-KR" b="0" dirty="0"/>
              <a:t>, </a:t>
            </a:r>
            <a:r>
              <a:rPr lang="ko-KR" altLang="en-US" b="0" dirty="0"/>
              <a:t>이 알고리즘 수행에는 적어도 </a:t>
            </a:r>
            <a:r>
              <a:rPr lang="en-US" altLang="ko-KR" b="0" dirty="0"/>
              <a:t>g(n)</a:t>
            </a:r>
            <a:r>
              <a:rPr lang="ko-KR" altLang="en-US" b="0" dirty="0"/>
              <a:t>의 수행 시간이 필요함을 의미</a:t>
            </a:r>
            <a:endParaRPr lang="ko-KR" altLang="en-US" dirty="0"/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 분석</a:t>
            </a:r>
          </a:p>
        </p:txBody>
      </p:sp>
    </p:spTree>
    <p:extLst>
      <p:ext uri="{BB962C8B-B14F-4D97-AF65-F5344CB8AC3E}">
        <p14:creationId xmlns:p14="http://schemas.microsoft.com/office/powerpoint/2010/main" val="36808474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err="1"/>
              <a:t>빅</a:t>
            </a:r>
            <a:r>
              <a:rPr lang="en-US" altLang="ko-KR" b="0" dirty="0"/>
              <a:t>-</a:t>
            </a:r>
            <a:r>
              <a:rPr lang="ko-KR" altLang="en-US" b="0" dirty="0" err="1"/>
              <a:t>세타</a:t>
            </a:r>
            <a:r>
              <a:rPr lang="ko-KR" altLang="en-US" b="0" dirty="0"/>
              <a:t> 표기법</a:t>
            </a:r>
          </a:p>
          <a:p>
            <a:pPr lvl="2"/>
            <a:r>
              <a:rPr lang="en-US" altLang="ko-KR" b="0" dirty="0"/>
              <a:t>θ(f(n))</a:t>
            </a:r>
            <a:r>
              <a:rPr lang="ko-KR" altLang="en-US" b="0" dirty="0"/>
              <a:t>과 같이 표기</a:t>
            </a:r>
            <a:r>
              <a:rPr lang="en-US" altLang="ko-KR" b="0" dirty="0"/>
              <a:t>, “Big Theta of f (n)”</a:t>
            </a:r>
            <a:r>
              <a:rPr lang="ko-KR" altLang="en-US" b="0" dirty="0"/>
              <a:t>으로 읽음</a:t>
            </a:r>
            <a:endParaRPr lang="en-US" altLang="ko-KR" b="0" dirty="0"/>
          </a:p>
          <a:p>
            <a:pPr lvl="2"/>
            <a:endParaRPr lang="en-US" altLang="ko-KR" sz="600" b="0" dirty="0"/>
          </a:p>
          <a:p>
            <a:pPr lvl="2"/>
            <a:r>
              <a:rPr lang="ko-KR" altLang="en-US" dirty="0"/>
              <a:t>수학적 정의</a:t>
            </a:r>
            <a:endParaRPr lang="en-US" altLang="ko-KR" dirty="0"/>
          </a:p>
          <a:p>
            <a:pPr lvl="3"/>
            <a:r>
              <a:rPr lang="en-US" altLang="ko-KR" dirty="0"/>
              <a:t>f(n)</a:t>
            </a:r>
            <a:r>
              <a:rPr lang="ko-KR" altLang="en-US" dirty="0"/>
              <a:t>과 </a:t>
            </a:r>
            <a:r>
              <a:rPr lang="en-US" altLang="ko-KR" dirty="0"/>
              <a:t>g(n)</a:t>
            </a:r>
            <a:r>
              <a:rPr lang="ko-KR" altLang="en-US" dirty="0"/>
              <a:t>이 주어졌을 때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en-US" altLang="ko-KR" dirty="0"/>
              <a:t>n</a:t>
            </a:r>
            <a:r>
              <a:rPr lang="ko-KR" altLang="en-US" dirty="0"/>
              <a:t>≥</a:t>
            </a:r>
            <a:r>
              <a:rPr lang="en-US" altLang="ko-KR" dirty="0"/>
              <a:t>n</a:t>
            </a:r>
            <a:r>
              <a:rPr lang="en-US" altLang="ko-KR" sz="100" dirty="0"/>
              <a:t>0</a:t>
            </a:r>
            <a:r>
              <a:rPr lang="ko-KR" altLang="en-US" dirty="0"/>
              <a:t>에 대하여 </a:t>
            </a:r>
            <a:r>
              <a:rPr lang="en-US" altLang="ko-KR" dirty="0"/>
              <a:t>c</a:t>
            </a:r>
            <a:r>
              <a:rPr lang="en-US" altLang="ko-KR" sz="100" dirty="0"/>
              <a:t>1 </a:t>
            </a:r>
            <a:r>
              <a:rPr lang="en-US" altLang="ko-KR" dirty="0"/>
              <a:t>|g(n)| </a:t>
            </a:r>
            <a:r>
              <a:rPr lang="ko-KR" altLang="en-US" dirty="0"/>
              <a:t>≤ </a:t>
            </a:r>
            <a:r>
              <a:rPr lang="en-US" altLang="ko-KR" dirty="0"/>
              <a:t>f(n) ≤ c</a:t>
            </a:r>
            <a:r>
              <a:rPr lang="en-US" altLang="ko-KR" sz="100" dirty="0"/>
              <a:t>2 </a:t>
            </a:r>
            <a:r>
              <a:rPr lang="en-US" altLang="ko-KR" dirty="0"/>
              <a:t>|g(n)</a:t>
            </a:r>
            <a:r>
              <a:rPr lang="ko-KR" altLang="en-US" dirty="0"/>
              <a:t>을 만족하는 상수 </a:t>
            </a:r>
            <a:r>
              <a:rPr lang="en-US" altLang="ko-KR" sz="1800" dirty="0"/>
              <a:t>c</a:t>
            </a:r>
            <a:r>
              <a:rPr lang="en-US" altLang="ko-KR" sz="500" dirty="0"/>
              <a:t>1</a:t>
            </a:r>
            <a:r>
              <a:rPr lang="en-US" altLang="ko-KR" dirty="0"/>
              <a:t>, </a:t>
            </a:r>
            <a:r>
              <a:rPr lang="en-US" altLang="ko-KR" sz="1800" dirty="0"/>
              <a:t>c</a:t>
            </a:r>
            <a:r>
              <a:rPr lang="en-US" altLang="ko-KR" sz="500" dirty="0"/>
              <a:t>2</a:t>
            </a:r>
            <a:r>
              <a:rPr lang="ko-KR" altLang="en-US" dirty="0"/>
              <a:t>와 </a:t>
            </a:r>
            <a:r>
              <a:rPr lang="en-US" altLang="ko-KR" sz="1800" dirty="0"/>
              <a:t>n</a:t>
            </a:r>
            <a:r>
              <a:rPr lang="en-US" altLang="ko-KR" sz="500" dirty="0"/>
              <a:t>0</a:t>
            </a:r>
            <a:r>
              <a:rPr lang="ko-KR" altLang="en-US" dirty="0"/>
              <a:t>이 존재하면</a:t>
            </a:r>
            <a:r>
              <a:rPr lang="en-US" altLang="ko-KR" dirty="0"/>
              <a:t>, </a:t>
            </a:r>
            <a:r>
              <a:rPr lang="en-US" altLang="ko-KR" sz="1800" dirty="0"/>
              <a:t>f</a:t>
            </a:r>
            <a:r>
              <a:rPr lang="en-US" altLang="ko-KR" dirty="0"/>
              <a:t>(</a:t>
            </a:r>
            <a:r>
              <a:rPr lang="en-US" altLang="ko-KR" sz="1800" dirty="0"/>
              <a:t>n</a:t>
            </a:r>
            <a:r>
              <a:rPr lang="en-US" altLang="ko-KR" dirty="0"/>
              <a:t>) = </a:t>
            </a:r>
            <a:r>
              <a:rPr lang="el-GR" altLang="ko-KR" sz="1800" dirty="0"/>
              <a:t>θ</a:t>
            </a:r>
            <a:r>
              <a:rPr lang="el-GR" altLang="ko-KR" dirty="0"/>
              <a:t>(</a:t>
            </a:r>
            <a:r>
              <a:rPr lang="en-US" altLang="ko-KR" sz="1800" dirty="0"/>
              <a:t>g</a:t>
            </a:r>
            <a:r>
              <a:rPr lang="en-US" altLang="ko-KR" dirty="0"/>
              <a:t>(</a:t>
            </a:r>
            <a:r>
              <a:rPr lang="en-US" altLang="ko-KR" sz="1800" dirty="0"/>
              <a:t>n</a:t>
            </a:r>
            <a:r>
              <a:rPr lang="en-US" altLang="ko-KR" dirty="0"/>
              <a:t>))</a:t>
            </a:r>
            <a:r>
              <a:rPr lang="ko-KR" altLang="en-US" dirty="0"/>
              <a:t>이다</a:t>
            </a:r>
            <a:endParaRPr lang="en-US" altLang="ko-KR" dirty="0"/>
          </a:p>
          <a:p>
            <a:pPr lvl="3"/>
            <a:endParaRPr lang="en-US" altLang="ko-KR" sz="600" b="0" dirty="0"/>
          </a:p>
          <a:p>
            <a:pPr lvl="2"/>
            <a:r>
              <a:rPr lang="ko-KR" altLang="en-US" dirty="0"/>
              <a:t>상한과 하한이 같은 정확한 차수를 표현하기 위한 표기법</a:t>
            </a:r>
            <a:endParaRPr lang="en-US" altLang="ko-KR" dirty="0"/>
          </a:p>
          <a:p>
            <a:pPr lvl="3"/>
            <a:r>
              <a:rPr lang="en-US" altLang="ko-KR" dirty="0"/>
              <a:t>f (n)= θ (g(n) )</a:t>
            </a:r>
            <a:r>
              <a:rPr lang="ko-KR" altLang="en-US" dirty="0"/>
              <a:t>이 되려면 </a:t>
            </a:r>
            <a:r>
              <a:rPr lang="en-US" altLang="ko-KR" dirty="0"/>
              <a:t>f (n)= O(g(n) )</a:t>
            </a:r>
            <a:r>
              <a:rPr lang="ko-KR" altLang="en-US" dirty="0"/>
              <a:t>이면서 </a:t>
            </a:r>
            <a:r>
              <a:rPr lang="en-US" altLang="ko-KR" dirty="0"/>
              <a:t>f (n)= </a:t>
            </a:r>
            <a:r>
              <a:rPr lang="el-GR" altLang="ko-KR" dirty="0"/>
              <a:t>Ω(</a:t>
            </a:r>
            <a:r>
              <a:rPr lang="en-US" altLang="ko-KR" dirty="0"/>
              <a:t>g(n) )</a:t>
            </a:r>
            <a:r>
              <a:rPr lang="ko-KR" altLang="en-US" dirty="0"/>
              <a:t>이어야 함</a:t>
            </a:r>
          </a:p>
          <a:p>
            <a:pPr lvl="3"/>
            <a:endParaRPr lang="ko-KR" altLang="en-US" dirty="0"/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 분석</a:t>
            </a:r>
          </a:p>
        </p:txBody>
      </p:sp>
    </p:spTree>
    <p:extLst>
      <p:ext uri="{BB962C8B-B14F-4D97-AF65-F5344CB8AC3E}">
        <p14:creationId xmlns:p14="http://schemas.microsoft.com/office/powerpoint/2010/main" val="4281698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/>
              <a:t>자료의 형태에 따른 분류와 이 책에서 다루는 세부 주제</a:t>
            </a:r>
            <a:endParaRPr lang="en-US" altLang="ko-KR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자료구조의 이해 </a:t>
            </a:r>
            <a:r>
              <a:rPr lang="en-US" altLang="ko-KR" dirty="0"/>
              <a:t>: </a:t>
            </a:r>
            <a:r>
              <a:rPr lang="ko-KR" altLang="en-US" dirty="0"/>
              <a:t>분류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755" y="1345782"/>
            <a:ext cx="4964194" cy="5331913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각 실행 시간 함수에서 </a:t>
            </a:r>
            <a:r>
              <a:rPr lang="en-US" altLang="ko-KR" dirty="0"/>
              <a:t>n</a:t>
            </a:r>
            <a:r>
              <a:rPr lang="ko-KR" altLang="en-US" dirty="0"/>
              <a:t>값의 변화에 따른 실행 빈도수 비교</a:t>
            </a:r>
          </a:p>
          <a:p>
            <a:pPr lvl="1"/>
            <a:endParaRPr lang="ko-KR" altLang="en-US" dirty="0"/>
          </a:p>
        </p:txBody>
      </p:sp>
      <p:sp>
        <p:nvSpPr>
          <p:cNvPr id="440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 분석</a:t>
            </a:r>
          </a:p>
        </p:txBody>
      </p:sp>
      <p:pic>
        <p:nvPicPr>
          <p:cNvPr id="440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5618" y="1412775"/>
            <a:ext cx="6420636" cy="50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4548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시간 복잡도에 따른 알고리즘 수행 시간 비교</a:t>
            </a:r>
          </a:p>
        </p:txBody>
      </p:sp>
      <p:sp>
        <p:nvSpPr>
          <p:cNvPr id="440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알고리즘의 성능 분석</a:t>
            </a:r>
          </a:p>
        </p:txBody>
      </p:sp>
      <p:pic>
        <p:nvPicPr>
          <p:cNvPr id="440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576" y="1551947"/>
            <a:ext cx="6976924" cy="4186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6803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51D03B-5567-4D86-8075-65BE59CD64E8}"/>
              </a:ext>
            </a:extLst>
          </p:cNvPr>
          <p:cNvSpPr txBox="1"/>
          <p:nvPr/>
        </p:nvSpPr>
        <p:spPr>
          <a:xfrm>
            <a:off x="3131840" y="5013176"/>
            <a:ext cx="3095625" cy="12311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고딕" panose="020D0604000000000000" pitchFamily="50" charset="-127"/>
              </a:rPr>
              <a:t>도서에 대한 의견을 남겨주세요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고딕" panose="020D0604000000000000" pitchFamily="50" charset="-127"/>
              </a:rPr>
              <a:t>.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algn="ctr" fontAlgn="auto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ko-KR" altLang="en-US" sz="1400" dirty="0">
                <a:solidFill>
                  <a:srgbClr val="0070C0"/>
                </a:solidFill>
                <a:hlinkClick r:id="rId3"/>
              </a:rPr>
              <a:t>의견 남기러 가기</a:t>
            </a:r>
            <a:endParaRPr lang="en-US" altLang="ko-KR" sz="1400" b="0" dirty="0">
              <a:solidFill>
                <a:srgbClr val="0070C0"/>
              </a:solidFill>
            </a:endParaRPr>
          </a:p>
          <a:p>
            <a:pPr>
              <a:defRPr/>
            </a:pPr>
            <a:endParaRPr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292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/>
              <a:t>컴퓨터에서의 자료 표현</a:t>
            </a:r>
            <a:endParaRPr lang="en-US" altLang="ko-KR" dirty="0"/>
          </a:p>
          <a:p>
            <a:pPr lvl="1"/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그림</a:t>
            </a:r>
            <a:r>
              <a:rPr lang="en-US" altLang="ko-KR" dirty="0"/>
              <a:t>, </a:t>
            </a:r>
            <a:r>
              <a:rPr lang="ko-KR" altLang="en-US" dirty="0"/>
              <a:t>소리</a:t>
            </a:r>
            <a:r>
              <a:rPr lang="en-US" altLang="ko-KR" dirty="0"/>
              <a:t>, </a:t>
            </a:r>
            <a:r>
              <a:rPr lang="ko-KR" altLang="en-US" dirty="0"/>
              <a:t>기호 등 모든 형식의 자료를 </a:t>
            </a:r>
            <a:r>
              <a:rPr lang="en-US" altLang="ko-KR" dirty="0"/>
              <a:t>2</a:t>
            </a:r>
            <a:r>
              <a:rPr lang="ko-KR" altLang="en-US" dirty="0"/>
              <a:t>진수 코드로 </a:t>
            </a:r>
            <a:br>
              <a:rPr lang="en-US" altLang="ko-KR" dirty="0"/>
            </a:br>
            <a:r>
              <a:rPr lang="ko-KR" altLang="en-US" dirty="0"/>
              <a:t>표현하여 저장 및 처리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진수 코드란</a:t>
            </a:r>
            <a:r>
              <a:rPr lang="en-US" altLang="ko-KR" dirty="0"/>
              <a:t>?</a:t>
            </a:r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0, On</a:t>
            </a:r>
            <a:r>
              <a:rPr lang="ko-KR" altLang="en-US" dirty="0"/>
              <a:t>과 </a:t>
            </a:r>
            <a:r>
              <a:rPr lang="en-US" altLang="ko-KR" dirty="0"/>
              <a:t>Off, </a:t>
            </a:r>
            <a:r>
              <a:rPr lang="ko-KR" altLang="en-US" dirty="0"/>
              <a:t>참</a:t>
            </a:r>
            <a:r>
              <a:rPr lang="en-US" altLang="ko-KR" baseline="30000" dirty="0"/>
              <a:t>True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ko-KR" altLang="en-US" dirty="0"/>
              <a:t>거짓</a:t>
            </a:r>
            <a:r>
              <a:rPr lang="en-US" altLang="ko-KR" baseline="30000" dirty="0"/>
              <a:t>False</a:t>
            </a:r>
            <a:r>
              <a:rPr lang="ko-KR" altLang="en-US" dirty="0"/>
              <a:t>의 조합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진수 코드의 단위</a:t>
            </a:r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자료의 표현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971600" y="3341308"/>
            <a:ext cx="4299633" cy="3328181"/>
            <a:chOff x="1784535" y="3284460"/>
            <a:chExt cx="4299633" cy="332818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t="73129" r="55195"/>
            <a:stretch/>
          </p:blipFill>
          <p:spPr>
            <a:xfrm>
              <a:off x="1835696" y="6242221"/>
              <a:ext cx="4032448" cy="37042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l="16398" t="5573" r="58799" b="31744"/>
            <a:stretch/>
          </p:blipFill>
          <p:spPr>
            <a:xfrm>
              <a:off x="1835696" y="4293096"/>
              <a:ext cx="2232248" cy="86409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r="92992" b="31067"/>
            <a:stretch/>
          </p:blipFill>
          <p:spPr>
            <a:xfrm>
              <a:off x="1784535" y="3284460"/>
              <a:ext cx="630704" cy="95026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l="52005" t="2584" r="790" b="29509"/>
            <a:stretch/>
          </p:blipFill>
          <p:spPr>
            <a:xfrm>
              <a:off x="1835696" y="5271895"/>
              <a:ext cx="4248472" cy="9361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/>
              <a:t>디지털 시스템에서의 자료 표현</a:t>
            </a:r>
            <a:endParaRPr lang="en-US" altLang="ko-KR" dirty="0"/>
          </a:p>
          <a:p>
            <a:pPr lvl="1"/>
            <a:r>
              <a:rPr lang="en-US" altLang="ko-KR" dirty="0"/>
              <a:t>n</a:t>
            </a:r>
            <a:r>
              <a:rPr lang="ko-KR" altLang="en-US" dirty="0"/>
              <a:t>개의 비트로 </a:t>
            </a:r>
            <a:r>
              <a:rPr lang="en-US" altLang="ko-KR" dirty="0"/>
              <a:t>2</a:t>
            </a:r>
            <a:r>
              <a:rPr lang="en-US" altLang="ko-KR" baseline="30000" dirty="0"/>
              <a:t>n</a:t>
            </a:r>
            <a:r>
              <a:rPr lang="ko-KR" altLang="en-US" dirty="0"/>
              <a:t>개의 상태 표현</a:t>
            </a:r>
            <a:endParaRPr lang="en-US" altLang="ko-KR" dirty="0"/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자료의 표현</a:t>
            </a: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197C0E95-63C9-4CEB-AE43-B642590FA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50342"/>
            <a:ext cx="5688632" cy="49422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r>
              <a:rPr lang="ko-KR" altLang="en-US" dirty="0"/>
              <a:t>컴퓨터 내부에서 표현할 수 있는 자료의 종류</a:t>
            </a:r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자료의 표현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550784"/>
            <a:ext cx="4680000" cy="530721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833</TotalTime>
  <Words>2699</Words>
  <Application>Microsoft Office PowerPoint</Application>
  <PresentationFormat>화면 슬라이드 쇼(4:3)</PresentationFormat>
  <Paragraphs>415</Paragraphs>
  <Slides>62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5" baseType="lpstr">
      <vt:lpstr>HY견고딕</vt:lpstr>
      <vt:lpstr>HY견명조</vt:lpstr>
      <vt:lpstr>HY엽서L</vt:lpstr>
      <vt:lpstr>HY헤드라인M</vt:lpstr>
      <vt:lpstr>YDVYMjOStd12</vt:lpstr>
      <vt:lpstr>나눔고딕</vt:lpstr>
      <vt:lpstr>돋움</vt:lpstr>
      <vt:lpstr>맑은 고딕</vt:lpstr>
      <vt:lpstr>Arial</vt:lpstr>
      <vt:lpstr>Times New Roman</vt:lpstr>
      <vt:lpstr>Verdana</vt:lpstr>
      <vt:lpstr>Wingdings</vt:lpstr>
      <vt:lpstr>마스터</vt:lpstr>
      <vt:lpstr>Chapter 01 자료구조 소개</vt:lpstr>
      <vt:lpstr>PowerPoint 프레젠테이션</vt:lpstr>
      <vt:lpstr>1. 자료구조의 이해 : 개념</vt:lpstr>
      <vt:lpstr>1. 자료구조의 이해 : 개념</vt:lpstr>
      <vt:lpstr>1. 자료구조의 이해 : 분류</vt:lpstr>
      <vt:lpstr>1. 자료구조의 이해 : 분류</vt:lpstr>
      <vt:lpstr>2. 자료의 표현</vt:lpstr>
      <vt:lpstr>2. 자료의 표현</vt:lpstr>
      <vt:lpstr>2.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수치 자료의 표현</vt:lpstr>
      <vt:lpstr>2. 자료의 표현 : 문자 자료의 표현</vt:lpstr>
      <vt:lpstr>2. 자료의 표현 : 문자 자료의 표현</vt:lpstr>
      <vt:lpstr>2. 자료의 표현 : 문자 자료의 표현</vt:lpstr>
      <vt:lpstr>2. 자료의 표현 : 문자 자료의 표현</vt:lpstr>
      <vt:lpstr>2. 자료의 표현 : 문자 자료의 표현</vt:lpstr>
      <vt:lpstr>2. 자료의 표현 : 문자 자료의 표현</vt:lpstr>
      <vt:lpstr>2. 자료의 표현 : 문자 자료의 표현</vt:lpstr>
      <vt:lpstr>2. 자료의 표현 : 논리자료의 표현</vt:lpstr>
      <vt:lpstr>2. 자료의 표현 : 논리자료의 표현</vt:lpstr>
      <vt:lpstr>2. 자료의 표현 : 포인터 자료의 표현</vt:lpstr>
      <vt:lpstr>2. 자료의 표현 : 문자열 자료의 표현</vt:lpstr>
      <vt:lpstr>2. 자료의 표현 : 문자열 자료의 표현</vt:lpstr>
      <vt:lpstr>2. 자료의 표현 : 문자열 자료의 표현</vt:lpstr>
      <vt:lpstr>3. 자료의 추상화</vt:lpstr>
      <vt:lpstr>3. 자료의 추상화</vt:lpstr>
      <vt:lpstr>3. 자료의 추상화 : 개념</vt:lpstr>
      <vt:lpstr>3. 자료의 추상화</vt:lpstr>
      <vt:lpstr>4. 알고리즘의 이해</vt:lpstr>
      <vt:lpstr>4. 알고리즘의 이해</vt:lpstr>
      <vt:lpstr>5. 알고리즘의 표현 방법</vt:lpstr>
      <vt:lpstr>5. 알고리즘의 표현 방법</vt:lpstr>
      <vt:lpstr>5. 알고리즘의 표현 방법</vt:lpstr>
      <vt:lpstr>5. 알고리즘의 표현 방법</vt:lpstr>
      <vt:lpstr>5. 알고리즘의 표현 방식</vt:lpstr>
      <vt:lpstr>5. 알고리즘의 표현 방식</vt:lpstr>
      <vt:lpstr>5. 알고리즘의 표현 방식</vt:lpstr>
      <vt:lpstr>5. 알고리즘의 표현 방식</vt:lpstr>
      <vt:lpstr>5. 알고리즘의 표현 방식</vt:lpstr>
      <vt:lpstr>5. 알고리즘의 표현 방식</vt:lpstr>
      <vt:lpstr>5. 알고리즘의 표현 방식</vt:lpstr>
      <vt:lpstr>5. 알고리즘의 표현 방식</vt:lpstr>
      <vt:lpstr>5. 알고리즘의 표현 방식</vt:lpstr>
      <vt:lpstr>6. 알고리즘의 성능분석</vt:lpstr>
      <vt:lpstr>6. 알고리즘의 성능 분석</vt:lpstr>
      <vt:lpstr>6. 알고리즘의 성능 분석</vt:lpstr>
      <vt:lpstr>6. 알고리즘의 성능 분석</vt:lpstr>
      <vt:lpstr>6. 알고리즘의 성능 분석</vt:lpstr>
      <vt:lpstr>6. 알고리즘의 성능 분석</vt:lpstr>
      <vt:lpstr>6. 알고리즘의 성능 분석</vt:lpstr>
      <vt:lpstr>6. 알고리즘의 성능 분석</vt:lpstr>
      <vt:lpstr>6. 알고리즘의 성능 분석</vt:lpstr>
      <vt:lpstr>PowerPoint 프레젠테이션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마케팅팀</cp:lastModifiedBy>
  <cp:revision>115</cp:revision>
  <dcterms:created xsi:type="dcterms:W3CDTF">2011-01-05T15:14:06Z</dcterms:created>
  <dcterms:modified xsi:type="dcterms:W3CDTF">2021-08-03T01:46:05Z</dcterms:modified>
</cp:coreProperties>
</file>